
<file path=[Content_Types].xml><?xml version="1.0" encoding="utf-8"?>
<Types xmlns="http://schemas.openxmlformats.org/package/2006/content-types">
  <Default Extension="png" ContentType="image/png"/>
  <Default Extension="jfif" ContentType="image/j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1"/>
  </p:notesMasterIdLst>
  <p:handoutMasterIdLst>
    <p:handoutMasterId r:id="rId12"/>
  </p:handoutMasterIdLst>
  <p:sldIdLst>
    <p:sldId id="284" r:id="rId5"/>
    <p:sldId id="283" r:id="rId6"/>
    <p:sldId id="275" r:id="rId7"/>
    <p:sldId id="276" r:id="rId8"/>
    <p:sldId id="277" r:id="rId9"/>
    <p:sldId id="273" r:id="rId10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7953"/>
    <a:srgbClr val="8F93B0"/>
    <a:srgbClr val="624F46"/>
    <a:srgbClr val="7C633B"/>
    <a:srgbClr val="655047"/>
    <a:srgbClr val="000000"/>
    <a:srgbClr val="CAC6D6"/>
    <a:srgbClr val="B9B563"/>
    <a:srgbClr val="744C3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5" autoAdjust="0"/>
  </p:normalViewPr>
  <p:slideViewPr>
    <p:cSldViewPr snapToGrid="0">
      <p:cViewPr varScale="1">
        <p:scale>
          <a:sx n="108" d="100"/>
          <a:sy n="108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6" d="100"/>
          <a:sy n="96" d="100"/>
        </p:scale>
        <p:origin x="289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51502CC5-CD73-4450-9263-35016E4EA2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37D03200-FD8C-4404-8A20-22557E82817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FE2AC4A-C20D-4A05-8F30-43DA89EDC115}" type="datetime1">
              <a:rPr lang="it-IT" smtClean="0"/>
              <a:t>19/10/2026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34CB3DA-3A99-414F-A59F-DBF87DAD641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F91A87EC-3F65-4DE4-8429-5861E22656C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08A3F5D8-2F39-4E4F-910C-3CC6E8583BE8}" type="slidenum">
              <a:rPr lang="it-IT" smtClean="0"/>
              <a:t>‹#›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2371678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14299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8F189A0-E360-4DC3-9BE4-5AB90DF79EA5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6020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8F189A0-E360-4DC3-9BE4-5AB90DF79EA5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8782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8F189A0-E360-4DC3-9BE4-5AB90DF79EA5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067482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8F189A0-E360-4DC3-9BE4-5AB90DF79EA5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32716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38F189A0-E360-4DC3-9BE4-5AB90DF79EA5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11842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e calendario flore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616E89-FD42-4D23-8339-57A0A9C1E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4650" y="501650"/>
            <a:ext cx="7169150" cy="950976"/>
          </a:xfrm>
        </p:spPr>
        <p:txBody>
          <a:bodyPr rtlCol="0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C69EA1-7A30-4120-9A3B-68C0BD601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E57AB0B-DCB6-4870-AD27-F0CDE511888B}" type="datetime1">
              <a:rPr lang="it-IT" noProof="0" smtClean="0"/>
              <a:t>19/10/2026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0E3F9CF-0F8B-41D7-A06F-C7F3B224F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CBDD780-3E81-4ED9-906C-6EAC9CAA5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BCA2E0-7902-468E-AAAC-ABCABDCFC198}" type="slidenum">
              <a:rPr lang="it-IT" noProof="0" smtClean="0"/>
              <a:t>‹#›</a:t>
            </a:fld>
            <a:endParaRPr lang="it-IT" noProof="0"/>
          </a:p>
        </p:txBody>
      </p:sp>
      <p:sp>
        <p:nvSpPr>
          <p:cNvPr id="11" name="Segnaposto contenuto 10">
            <a:extLst>
              <a:ext uri="{FF2B5EF4-FFF2-40B4-BE49-F238E27FC236}">
                <a16:creationId xmlns:a16="http://schemas.microsoft.com/office/drawing/2014/main" id="{D5FE4697-D3A3-4ECA-A20B-312D0B05A0B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84650" y="1655064"/>
            <a:ext cx="7169150" cy="4701286"/>
          </a:xfrm>
          <a:solidFill>
            <a:srgbClr val="000000">
              <a:alpha val="45098"/>
            </a:srgbClr>
          </a:solidFill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735DB36A-9B4B-4AE1-AA22-0B62E564FB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0213" y="365125"/>
            <a:ext cx="3346450" cy="5991225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</a:defRPr>
            </a:lvl1pPr>
            <a:lvl2pPr marL="457200" indent="0" algn="ctr">
              <a:buNone/>
              <a:defRPr sz="3600">
                <a:solidFill>
                  <a:schemeClr val="bg1"/>
                </a:solidFill>
              </a:defRPr>
            </a:lvl2pPr>
            <a:lvl3pPr marL="914400" indent="0" algn="ctr">
              <a:buNone/>
              <a:defRPr sz="3600">
                <a:solidFill>
                  <a:schemeClr val="bg1"/>
                </a:solidFill>
              </a:defRPr>
            </a:lvl3pPr>
            <a:lvl4pPr marL="1371600" indent="0" algn="ctr">
              <a:buNone/>
              <a:defRPr sz="3600">
                <a:solidFill>
                  <a:schemeClr val="bg1"/>
                </a:solidFill>
              </a:defRPr>
            </a:lvl4pPr>
            <a:lvl5pPr marL="1828800" indent="0" algn="ctr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2438689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e calendario flore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616E89-FD42-4D23-8339-57A0A9C1E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9768" y="501650"/>
            <a:ext cx="7081192" cy="953524"/>
          </a:xfrm>
        </p:spPr>
        <p:txBody>
          <a:bodyPr rtlCol="0">
            <a:norm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C69EA1-7A30-4120-9A3B-68C0BD601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E23609A-5304-4C65-B65F-86EDF11A5C32}" type="datetime1">
              <a:rPr lang="it-IT" noProof="0" smtClean="0"/>
              <a:t>19/10/2026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0E3F9CF-0F8B-41D7-A06F-C7F3B224F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CBDD780-3E81-4ED9-906C-6EAC9CAA5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BCA2E0-7902-468E-AAAC-ABCABDCFC198}" type="slidenum">
              <a:rPr lang="it-IT" noProof="0" smtClean="0"/>
              <a:t>‹#›</a:t>
            </a:fld>
            <a:endParaRPr lang="it-IT" noProof="0"/>
          </a:p>
        </p:txBody>
      </p:sp>
      <p:sp>
        <p:nvSpPr>
          <p:cNvPr id="11" name="Segnaposto contenuto 10">
            <a:extLst>
              <a:ext uri="{FF2B5EF4-FFF2-40B4-BE49-F238E27FC236}">
                <a16:creationId xmlns:a16="http://schemas.microsoft.com/office/drawing/2014/main" id="{D5FE4697-D3A3-4ECA-A20B-312D0B05A0B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9768" y="1455174"/>
            <a:ext cx="7178982" cy="4901176"/>
          </a:xfrm>
          <a:solidFill>
            <a:srgbClr val="000000">
              <a:alpha val="45098"/>
            </a:srgbClr>
          </a:solidFill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735DB36A-9B4B-4AE1-AA22-0B62E564FB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7350" y="365125"/>
            <a:ext cx="3584882" cy="5991225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</a:defRPr>
            </a:lvl1pPr>
            <a:lvl2pPr marL="457200" indent="0" algn="ctr">
              <a:buNone/>
              <a:defRPr sz="3600">
                <a:solidFill>
                  <a:schemeClr val="bg1"/>
                </a:solidFill>
              </a:defRPr>
            </a:lvl2pPr>
            <a:lvl3pPr marL="914400" indent="0" algn="ctr">
              <a:buNone/>
              <a:defRPr sz="3600">
                <a:solidFill>
                  <a:schemeClr val="bg1"/>
                </a:solidFill>
              </a:defRPr>
            </a:lvl3pPr>
            <a:lvl4pPr marL="1371600" indent="0" algn="ctr">
              <a:buNone/>
              <a:defRPr sz="3600">
                <a:solidFill>
                  <a:schemeClr val="bg1"/>
                </a:solidFill>
              </a:defRPr>
            </a:lvl4pPr>
            <a:lvl5pPr marL="1828800" indent="0" algn="ctr">
              <a:buNone/>
              <a:defRPr sz="3600">
                <a:solidFill>
                  <a:schemeClr val="bg1"/>
                </a:solidFill>
              </a:defRPr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</p:spTree>
    <p:extLst>
      <p:ext uri="{BB962C8B-B14F-4D97-AF65-F5344CB8AC3E}">
        <p14:creationId xmlns:p14="http://schemas.microsoft.com/office/powerpoint/2010/main" val="3627069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e calendario flore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3616E89-FD42-4D23-8339-57A0A9C1E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7084" y="530940"/>
            <a:ext cx="10596716" cy="950976"/>
          </a:xfrm>
        </p:spPr>
        <p:txBody>
          <a:bodyPr rtlCol="0">
            <a:noAutofit/>
          </a:bodyPr>
          <a:lstStyle>
            <a:lvl1pPr algn="ctr">
              <a:defRPr sz="5400"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6C69EA1-7A30-4120-9A3B-68C0BD601A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22C54F6-75E7-4C8A-A5F6-D94DB93E1728}" type="datetime1">
              <a:rPr lang="it-IT" noProof="0" smtClean="0"/>
              <a:t>19/10/2026</a:t>
            </a:fld>
            <a:endParaRPr lang="it-IT" noProof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A0E3F9CF-0F8B-41D7-A06F-C7F3B224F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it-IT" noProof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7CBDD780-3E81-4ED9-906C-6EAC9CAA5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BBCA2E0-7902-468E-AAAC-ABCABDCFC198}" type="slidenum">
              <a:rPr lang="it-IT" noProof="0" smtClean="0"/>
              <a:t>‹#›</a:t>
            </a:fld>
            <a:endParaRPr lang="it-IT" noProof="0"/>
          </a:p>
        </p:txBody>
      </p:sp>
      <p:sp>
        <p:nvSpPr>
          <p:cNvPr id="11" name="Segnaposto contenuto 10">
            <a:extLst>
              <a:ext uri="{FF2B5EF4-FFF2-40B4-BE49-F238E27FC236}">
                <a16:creationId xmlns:a16="http://schemas.microsoft.com/office/drawing/2014/main" id="{D5FE4697-D3A3-4ECA-A20B-312D0B05A0B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57084" y="1425677"/>
            <a:ext cx="10596716" cy="4429023"/>
          </a:xfrm>
          <a:solidFill>
            <a:srgbClr val="000000">
              <a:alpha val="45098"/>
            </a:srgbClr>
          </a:solidFill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8" name="Segnaposto testo 7">
            <a:extLst>
              <a:ext uri="{FF2B5EF4-FFF2-40B4-BE49-F238E27FC236}">
                <a16:creationId xmlns:a16="http://schemas.microsoft.com/office/drawing/2014/main" id="{735DB36A-9B4B-4AE1-AA22-0B62E564FB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4302" y="5558410"/>
            <a:ext cx="11402314" cy="858265"/>
          </a:xfrm>
        </p:spPr>
        <p:txBody>
          <a:bodyPr rtlCol="0" anchor="ctr">
            <a:normAutofit/>
          </a:bodyPr>
          <a:lstStyle>
            <a:lvl1pPr marL="0" indent="0" algn="ctr">
              <a:buNone/>
              <a:defRPr sz="360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</a:lstStyle>
          <a:p>
            <a:pPr lvl="0" rtl="0"/>
            <a:r>
              <a:rPr lang="it-IT" noProof="0"/>
              <a:t>Fare clic per modificare lo stile del titolo</a:t>
            </a:r>
          </a:p>
        </p:txBody>
      </p:sp>
    </p:spTree>
    <p:extLst>
      <p:ext uri="{BB962C8B-B14F-4D97-AF65-F5344CB8AC3E}">
        <p14:creationId xmlns:p14="http://schemas.microsoft.com/office/powerpoint/2010/main" val="26660626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A81C5AC4-075F-480C-A549-FF16076561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it-IT" noProof="0"/>
              <a:t>Fare clic per modificare lo stile del titolo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9B0CADE-C190-4CBD-BDAE-F8FC5C8D2E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C4E42DA7-536E-4199-A8CE-A3BC48A0EE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8CD0032F-33E3-4877-A5CF-CECB481E39AF}" type="datetime1">
              <a:rPr lang="it-IT" noProof="0" smtClean="0"/>
              <a:t>19/10/2026</a:t>
            </a:fld>
            <a:endParaRPr lang="it-IT" noProof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D621FE3-DE86-4DE3-9C08-189AC68392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it-IT" noProof="0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20D905B-8FDB-4C31-8509-FCC4C1DC530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CBBCA2E0-7902-468E-AAAC-ABCABDCFC198}" type="slidenum">
              <a:rPr lang="it-IT" noProof="0" smtClean="0"/>
              <a:t>‹#›</a:t>
            </a:fld>
            <a:endParaRPr lang="it-IT" noProof="0"/>
          </a:p>
        </p:txBody>
      </p:sp>
    </p:spTree>
    <p:extLst>
      <p:ext uri="{BB962C8B-B14F-4D97-AF65-F5344CB8AC3E}">
        <p14:creationId xmlns:p14="http://schemas.microsoft.com/office/powerpoint/2010/main" val="1105765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vk.ru/away.php?to=https://telemost.360.yandex.ru/live/f6df939f2ef84f1c8762bf705d6de564&amp;utf=1" TargetMode="External"/><Relationship Id="rId13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4.jpg"/><Relationship Id="rId12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9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us04web.zoom.us/j/79590013547?pwd=t90fiNxInxXCDiZuSpM4ez2KzGgoAf.1" TargetMode="External"/><Relationship Id="rId11" Type="http://schemas.openxmlformats.org/officeDocument/2006/relationships/hyperlink" Target="https://vk.ru/wall-167910199_4027" TargetMode="External"/><Relationship Id="rId5" Type="http://schemas.openxmlformats.org/officeDocument/2006/relationships/image" Target="../media/image3.png"/><Relationship Id="rId15" Type="http://schemas.openxmlformats.org/officeDocument/2006/relationships/image" Target="../media/image8.jfif"/><Relationship Id="rId10" Type="http://schemas.openxmlformats.org/officeDocument/2006/relationships/image" Target="../media/image5.jpg"/><Relationship Id="rId4" Type="http://schemas.openxmlformats.org/officeDocument/2006/relationships/hyperlink" Target="https://vk.ru/away.php?to=https://telemost.360.yandex.ru/live/bb0670b598b14089ac1ad3527aadadd0&amp;utf=1" TargetMode="External"/><Relationship Id="rId9" Type="http://schemas.openxmlformats.org/officeDocument/2006/relationships/hyperlink" Target="https://litinstitut.ru/content/xxix-chteniya-yazyk-kak-material-slovesnosti" TargetMode="External"/><Relationship Id="rId14" Type="http://schemas.openxmlformats.org/officeDocument/2006/relationships/hyperlink" Target="https://ngounb.ru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10.jpeg"/><Relationship Id="rId7" Type="http://schemas.openxmlformats.org/officeDocument/2006/relationships/hyperlink" Target="https://goslitmuz.ru/news/gmirli/22444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mailto:konf_ospu@mail.ru?subject=&#1047;&#1072;&#1103;&#1074;&#1082;&#1072;%20&#1085;&#1072;%20&#1082;&#1086;&#1085;&#1092;&#1077;&#1088;&#1077;&#1085;&#1094;&#1080;&#1102;%20&#171;XI%20&#1052;&#1086;&#1080;&#1089;&#1077;&#1077;&#1074;&#1089;&#1082;&#1080;&#1077;%20&#1095;&#1090;&#1077;&#1085;&#1080;&#1103;&#187;" TargetMode="External"/><Relationship Id="rId11" Type="http://schemas.openxmlformats.org/officeDocument/2006/relationships/image" Target="../media/image14.jpg"/><Relationship Id="rId5" Type="http://schemas.openxmlformats.org/officeDocument/2006/relationships/image" Target="../media/image11.png"/><Relationship Id="rId10" Type="http://schemas.openxmlformats.org/officeDocument/2006/relationships/image" Target="../media/image13.png"/><Relationship Id="rId4" Type="http://schemas.openxmlformats.org/officeDocument/2006/relationships/hyperlink" Target="mailto:chitaemdalya@mail.ru?subject=&#1079;&#1072;&#1103;&#1074;&#1082;&#1072;%20&#1085;&#1072;%20&#1082;&#1088;&#1085;&#1082;&#1091;&#1088;&#1089;%20&#171;&#1063;&#1080;&#1090;&#1072;&#1077;&#1084;%20&#1087;&#1088;&#1086;&#1080;&#1079;&#1074;&#1077;&#1076;&#1077;&#1085;&#1080;&#1103;%20&#1042;.&#1048;.%20&#1044;&#1072;&#1083;&#1103;&#187;" TargetMode="External"/><Relationship Id="rId9" Type="http://schemas.openxmlformats.org/officeDocument/2006/relationships/hyperlink" Target="https://salutejazz.ru/calls/enuuex?psw=OBsDCQQLFQYKCwQfWx8CFQUBGQ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jfif"/><Relationship Id="rId5" Type="http://schemas.openxmlformats.org/officeDocument/2006/relationships/image" Target="../media/image19.jfif"/><Relationship Id="rId4" Type="http://schemas.openxmlformats.org/officeDocument/2006/relationships/hyperlink" Target="https://forms.yandex.ru/u/6a4f99f01f1eb563a030bbd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2B18C527-8775-4B46-BD7B-E91981C42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2087" y="338035"/>
            <a:ext cx="11407826" cy="6181930"/>
          </a:xfrm>
          <a:prstGeom prst="rect">
            <a:avLst/>
          </a:prstGeom>
          <a:solidFill>
            <a:schemeClr val="dk1">
              <a:alpha val="5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BE3DC39-BA96-40FB-BAB8-21F085AE5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4360" y="3323795"/>
            <a:ext cx="11003280" cy="1371600"/>
          </a:xfrm>
        </p:spPr>
        <p:txBody>
          <a:bodyPr wrap="square" rtlCol="0" anchor="ctr">
            <a:normAutofit/>
          </a:bodyPr>
          <a:lstStyle/>
          <a:p>
            <a:pPr algn="ctr" rtl="0"/>
            <a:r>
              <a:rPr lang="ru-RU" sz="8800" dirty="0">
                <a:solidFill>
                  <a:schemeClr val="bg1"/>
                </a:solidFill>
                <a:latin typeface="Monotype Corsiva" panose="03010101010201010101" pitchFamily="66" charset="0"/>
              </a:rPr>
              <a:t>«Далевские дни в НГЛУ»</a:t>
            </a:r>
            <a:endParaRPr lang="it-IT" sz="8800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Scorrimento orizzontale 2">
            <a:extLst>
              <a:ext uri="{FF2B5EF4-FFF2-40B4-BE49-F238E27FC236}">
                <a16:creationId xmlns:a16="http://schemas.microsoft.com/office/drawing/2014/main" id="{BF566740-688C-BD58-9181-EF249A436D24}"/>
              </a:ext>
            </a:extLst>
          </p:cNvPr>
          <p:cNvSpPr/>
          <p:nvPr/>
        </p:nvSpPr>
        <p:spPr>
          <a:xfrm>
            <a:off x="580102" y="3046033"/>
            <a:ext cx="11090787" cy="1927123"/>
          </a:xfrm>
          <a:prstGeom prst="horizontalScroll">
            <a:avLst/>
          </a:prstGeom>
          <a:noFill/>
          <a:ln w="57150" cap="rnd" cmpd="tri">
            <a:solidFill>
              <a:srgbClr val="B9B563"/>
            </a:solidFill>
            <a:beve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ttangolo 10">
            <a:extLst>
              <a:ext uri="{FF2B5EF4-FFF2-40B4-BE49-F238E27FC236}">
                <a16:creationId xmlns:a16="http://schemas.microsoft.com/office/drawing/2014/main" id="{2B18C527-8775-4B46-BD7B-E91981C42C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0211" y="338035"/>
            <a:ext cx="11407826" cy="6181930"/>
          </a:xfrm>
          <a:prstGeom prst="rect">
            <a:avLst/>
          </a:prstGeom>
          <a:solidFill>
            <a:schemeClr val="dk1">
              <a:alpha val="5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BE3DC39-BA96-40FB-BAB8-21F085AE52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84650" y="502920"/>
            <a:ext cx="6650498" cy="372151"/>
          </a:xfrm>
        </p:spPr>
        <p:txBody>
          <a:bodyPr rtlCol="0">
            <a:normAutofit fontScale="90000"/>
          </a:bodyPr>
          <a:lstStyle/>
          <a:p>
            <a:pPr rtl="0"/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Октябрь</a:t>
            </a:r>
            <a:r>
              <a:rPr lang="it-IT" dirty="0">
                <a:solidFill>
                  <a:schemeClr val="bg1"/>
                </a:solidFill>
                <a:latin typeface="Monotype Corsiva" panose="03010101010201010101" pitchFamily="66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2026</a:t>
            </a:r>
            <a:endParaRPr lang="it-IT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F3CEBDF7-8032-4B79-80EA-9616087FA07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>
            <a:normAutofit/>
          </a:bodyPr>
          <a:lstStyle/>
          <a:p>
            <a:pPr rtl="0"/>
            <a:endParaRPr lang="it-IT" dirty="0">
              <a:solidFill>
                <a:schemeClr val="bg1"/>
              </a:solidFill>
            </a:endParaRP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F0F028F2-B8FF-47BE-8F24-4EC28BF54E79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860968614"/>
              </p:ext>
            </p:extLst>
          </p:nvPr>
        </p:nvGraphicFramePr>
        <p:xfrm>
          <a:off x="3942735" y="1039955"/>
          <a:ext cx="7895300" cy="5026547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127900">
                  <a:extLst>
                    <a:ext uri="{9D8B030D-6E8A-4147-A177-3AD203B41FA5}">
                      <a16:colId xmlns:a16="http://schemas.microsoft.com/office/drawing/2014/main" val="3425361480"/>
                    </a:ext>
                  </a:extLst>
                </a:gridCol>
                <a:gridCol w="1127900">
                  <a:extLst>
                    <a:ext uri="{9D8B030D-6E8A-4147-A177-3AD203B41FA5}">
                      <a16:colId xmlns:a16="http://schemas.microsoft.com/office/drawing/2014/main" val="3068086064"/>
                    </a:ext>
                  </a:extLst>
                </a:gridCol>
                <a:gridCol w="1127900">
                  <a:extLst>
                    <a:ext uri="{9D8B030D-6E8A-4147-A177-3AD203B41FA5}">
                      <a16:colId xmlns:a16="http://schemas.microsoft.com/office/drawing/2014/main" val="2899639173"/>
                    </a:ext>
                  </a:extLst>
                </a:gridCol>
                <a:gridCol w="1127900">
                  <a:extLst>
                    <a:ext uri="{9D8B030D-6E8A-4147-A177-3AD203B41FA5}">
                      <a16:colId xmlns:a16="http://schemas.microsoft.com/office/drawing/2014/main" val="388547102"/>
                    </a:ext>
                  </a:extLst>
                </a:gridCol>
                <a:gridCol w="1127900">
                  <a:extLst>
                    <a:ext uri="{9D8B030D-6E8A-4147-A177-3AD203B41FA5}">
                      <a16:colId xmlns:a16="http://schemas.microsoft.com/office/drawing/2014/main" val="3864847048"/>
                    </a:ext>
                  </a:extLst>
                </a:gridCol>
                <a:gridCol w="1144759">
                  <a:extLst>
                    <a:ext uri="{9D8B030D-6E8A-4147-A177-3AD203B41FA5}">
                      <a16:colId xmlns:a16="http://schemas.microsoft.com/office/drawing/2014/main" val="3695639920"/>
                    </a:ext>
                  </a:extLst>
                </a:gridCol>
                <a:gridCol w="1111041">
                  <a:extLst>
                    <a:ext uri="{9D8B030D-6E8A-4147-A177-3AD203B41FA5}">
                      <a16:colId xmlns:a16="http://schemas.microsoft.com/office/drawing/2014/main" val="2034870770"/>
                    </a:ext>
                  </a:extLst>
                </a:gridCol>
              </a:tblGrid>
              <a:tr h="574596"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LUN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MAR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MER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GIO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VEN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SAB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DOM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91591763"/>
                  </a:ext>
                </a:extLst>
              </a:tr>
              <a:tr h="812642"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77525503"/>
                  </a:ext>
                </a:extLst>
              </a:tr>
              <a:tr h="966989"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i="0" baseline="80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8</a:t>
                      </a:r>
                      <a:r>
                        <a:rPr lang="ru-RU" sz="1800" b="1" kern="1200" dirty="0">
                          <a:solidFill>
                            <a:schemeClr val="bg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r" rtl="0"/>
                      <a:endParaRPr lang="ru-RU" sz="2800" b="1" i="0" baseline="8000" noProof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r" rtl="0"/>
                      <a:r>
                        <a:rPr lang="ru-RU" sz="2000" b="1" i="0" baseline="80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00FF00"/>
                          </a:highlight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Чебоксары</a:t>
                      </a:r>
                      <a:endParaRPr lang="it-IT" sz="2000" b="1" i="0" baseline="8000" noProof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highlight>
                          <a:srgbClr val="00FF00"/>
                        </a:highlight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11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94126119"/>
                  </a:ext>
                </a:extLst>
              </a:tr>
              <a:tr h="950275">
                <a:tc>
                  <a:txBody>
                    <a:bodyPr/>
                    <a:lstStyle/>
                    <a:p>
                      <a:pPr algn="r" rtl="0"/>
                      <a:r>
                        <a:rPr lang="ru-RU" sz="2800" b="1" i="0" baseline="80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12</a:t>
                      </a:r>
                    </a:p>
                    <a:p>
                      <a:pPr algn="r" rtl="0"/>
                      <a:endParaRPr lang="ru-RU" sz="2800" i="0" baseline="8000" noProof="0" dirty="0">
                        <a:solidFill>
                          <a:schemeClr val="bg1"/>
                        </a:solidFill>
                      </a:endParaRPr>
                    </a:p>
                    <a:p>
                      <a:pPr algn="ctr" rtl="0"/>
                      <a:r>
                        <a:rPr lang="ru-RU" sz="2000" b="1" i="0" baseline="80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00FF00"/>
                          </a:highlight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Ташкент</a:t>
                      </a:r>
                      <a:endParaRPr lang="it-IT" sz="2000" b="1" i="0" baseline="8000" noProof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highlight>
                          <a:srgbClr val="00FF00"/>
                        </a:highlight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7">
                        <a:alphaModFix amt="74000"/>
                      </a:blip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b="1" i="0" baseline="80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15</a:t>
                      </a:r>
                    </a:p>
                    <a:p>
                      <a:pPr algn="r" rtl="0"/>
                      <a:endParaRPr lang="ru-RU" sz="2800" b="1" i="0" baseline="8000" noProof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r" rtl="0"/>
                      <a:r>
                        <a:rPr lang="ru-RU" sz="2000" b="1" i="0" baseline="80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00FF00"/>
                          </a:highlight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Чебоксары</a:t>
                      </a:r>
                      <a:endParaRPr lang="it-IT" sz="2000" b="1" i="0" baseline="8000" noProof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highlight>
                          <a:srgbClr val="00FF00"/>
                        </a:highlight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 dpi="0" rotWithShape="1">
                      <a:blip r:embed="rId5"/>
                      <a:srcRect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16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17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18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3006734"/>
                  </a:ext>
                </a:extLst>
              </a:tr>
              <a:tr h="909403"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19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20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21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22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23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b="1" i="0" baseline="80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24</a:t>
                      </a:r>
                    </a:p>
                    <a:p>
                      <a:pPr algn="ctr" rtl="0"/>
                      <a:endParaRPr lang="ru-RU" sz="2000" b="1" i="0" baseline="8000" noProof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highlight>
                          <a:srgbClr val="00FF00"/>
                        </a:highlight>
                      </a:endParaRPr>
                    </a:p>
                    <a:p>
                      <a:pPr algn="ctr" rtl="0"/>
                      <a:r>
                        <a:rPr lang="ru-RU" sz="2000" b="1" i="0" baseline="80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00FF00"/>
                          </a:highlight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Москва</a:t>
                      </a:r>
                      <a:endParaRPr lang="it-IT" sz="2000" b="1" i="0" baseline="8000" noProof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highlight>
                          <a:srgbClr val="00FF00"/>
                        </a:highlight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10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25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90991940"/>
                  </a:ext>
                </a:extLst>
              </a:tr>
              <a:tr h="812642"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26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27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b="1" i="0" baseline="80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28</a:t>
                      </a:r>
                    </a:p>
                    <a:p>
                      <a:pPr algn="ctr" rtl="0"/>
                      <a:r>
                        <a:rPr lang="ru-RU" sz="2000" b="1" i="0" u="sng" baseline="80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00FF00"/>
                          </a:highlight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Нижний</a:t>
                      </a:r>
                      <a:r>
                        <a:rPr lang="ru-RU" sz="2000" b="1" i="0" u="sng" baseline="80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00FF00"/>
                          </a:highlight>
                        </a:rPr>
                        <a:t> Новгород</a:t>
                      </a:r>
                      <a:endParaRPr lang="it-IT" sz="2000" b="1" i="0" u="sng" baseline="8000" noProof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highlight>
                          <a:srgbClr val="00FF00"/>
                        </a:highlight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12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b="1" i="0" baseline="80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29</a:t>
                      </a:r>
                    </a:p>
                    <a:p>
                      <a:pPr algn="ctr" rtl="0"/>
                      <a:r>
                        <a:rPr lang="ru-RU" sz="2000" b="1" i="0" baseline="80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00FF00"/>
                          </a:highlight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Нижний Новгород</a:t>
                      </a:r>
                      <a:endParaRPr lang="it-IT" sz="2000" b="1" i="0" baseline="8000" noProof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highlight>
                          <a:srgbClr val="00FF00"/>
                        </a:highlight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13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30</a:t>
                      </a:r>
                    </a:p>
                    <a:p>
                      <a:pPr algn="ctr" rtl="0"/>
                      <a:r>
                        <a:rPr lang="ru-RU" sz="2000" b="1" i="0" baseline="80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00FF00"/>
                          </a:highlight>
                          <a:hlinkClick r:id="rId1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Нижний Новгород</a:t>
                      </a:r>
                      <a:endParaRPr lang="it-IT" sz="2000" b="1" i="0" baseline="8000" noProof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highlight>
                          <a:srgbClr val="00FF00"/>
                        </a:highlight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1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31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62644930"/>
                  </a:ext>
                </a:extLst>
              </a:tr>
            </a:tbl>
          </a:graphicData>
        </a:graphic>
      </p:graphicFrame>
      <p:pic>
        <p:nvPicPr>
          <p:cNvPr id="6" name="Immagine 5">
            <a:extLst>
              <a:ext uri="{FF2B5EF4-FFF2-40B4-BE49-F238E27FC236}">
                <a16:creationId xmlns:a16="http://schemas.microsoft.com/office/drawing/2014/main" id="{3D6DB39E-E07B-9223-82F1-5817DF40D783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0212" y="365125"/>
            <a:ext cx="3346451" cy="6127749"/>
          </a:xfrm>
          <a:prstGeom prst="rect">
            <a:avLst/>
          </a:prstGeom>
        </p:spPr>
      </p:pic>
      <p:sp>
        <p:nvSpPr>
          <p:cNvPr id="7" name="Callout: freccia in giù 6">
            <a:extLst>
              <a:ext uri="{FF2B5EF4-FFF2-40B4-BE49-F238E27FC236}">
                <a16:creationId xmlns:a16="http://schemas.microsoft.com/office/drawing/2014/main" id="{F31155D2-BF3A-F870-640D-3C6065FECEDF}"/>
              </a:ext>
            </a:extLst>
          </p:cNvPr>
          <p:cNvSpPr/>
          <p:nvPr/>
        </p:nvSpPr>
        <p:spPr>
          <a:xfrm>
            <a:off x="6410632" y="791498"/>
            <a:ext cx="3106994" cy="2300749"/>
          </a:xfrm>
          <a:prstGeom prst="downArrowCallout">
            <a:avLst>
              <a:gd name="adj1" fmla="val 13889"/>
              <a:gd name="adj2" fmla="val 25000"/>
              <a:gd name="adj3" fmla="val 32265"/>
              <a:gd name="adj4" fmla="val 64977"/>
            </a:avLst>
          </a:prstGeom>
          <a:solidFill>
            <a:srgbClr val="744C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</a:rPr>
              <a:t>Чебоксарский филиал РАНХиГС</a:t>
            </a:r>
            <a:r>
              <a:rPr lang="ru-RU" sz="1400" dirty="0">
                <a:solidFill>
                  <a:schemeClr val="bg1"/>
                </a:solidFill>
              </a:rPr>
              <a:t> Творческая встреча «В поисках живого слова» (О Владимире Дале и чувашской письменности, культуре и 17-томном словаре Николая Ашмарина»)</a:t>
            </a:r>
            <a:endParaRPr lang="it-IT" sz="1400" dirty="0">
              <a:solidFill>
                <a:schemeClr val="bg1"/>
              </a:solidFill>
            </a:endParaRPr>
          </a:p>
        </p:txBody>
      </p:sp>
      <p:sp>
        <p:nvSpPr>
          <p:cNvPr id="8" name="8">
            <a:extLst>
              <a:ext uri="{FF2B5EF4-FFF2-40B4-BE49-F238E27FC236}">
                <a16:creationId xmlns:a16="http://schemas.microsoft.com/office/drawing/2014/main" id="{ABE6A66B-9749-163D-E2DA-8B2D6A7C3F1C}"/>
              </a:ext>
            </a:extLst>
          </p:cNvPr>
          <p:cNvSpPr/>
          <p:nvPr/>
        </p:nvSpPr>
        <p:spPr>
          <a:xfrm>
            <a:off x="8229600" y="2458065"/>
            <a:ext cx="186813" cy="25563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15">
            <a:extLst>
              <a:ext uri="{FF2B5EF4-FFF2-40B4-BE49-F238E27FC236}">
                <a16:creationId xmlns:a16="http://schemas.microsoft.com/office/drawing/2014/main" id="{948E318F-6BFE-FB8D-1A9C-A13844D8B570}"/>
              </a:ext>
            </a:extLst>
          </p:cNvPr>
          <p:cNvSpPr/>
          <p:nvPr/>
        </p:nvSpPr>
        <p:spPr>
          <a:xfrm>
            <a:off x="8209936" y="3429000"/>
            <a:ext cx="186813" cy="21876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Callout: freccia in giù 8">
            <a:extLst>
              <a:ext uri="{FF2B5EF4-FFF2-40B4-BE49-F238E27FC236}">
                <a16:creationId xmlns:a16="http://schemas.microsoft.com/office/drawing/2014/main" id="{562EA67C-40FD-4B57-3631-3D0C7F7DDD7A}"/>
              </a:ext>
            </a:extLst>
          </p:cNvPr>
          <p:cNvSpPr/>
          <p:nvPr/>
        </p:nvSpPr>
        <p:spPr>
          <a:xfrm>
            <a:off x="6410634" y="1563328"/>
            <a:ext cx="3106994" cy="2300749"/>
          </a:xfrm>
          <a:prstGeom prst="downArrowCallout">
            <a:avLst>
              <a:gd name="adj1" fmla="val 13889"/>
              <a:gd name="adj2" fmla="val 25000"/>
              <a:gd name="adj3" fmla="val 32265"/>
              <a:gd name="adj4" fmla="val 64977"/>
            </a:avLst>
          </a:prstGeom>
          <a:solidFill>
            <a:srgbClr val="744C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Чебоксарский филиал РАНХиГС </a:t>
            </a:r>
            <a:r>
              <a:rPr lang="ru-RU" sz="1400" dirty="0"/>
              <a:t>Квест «Калейдоскоп творчества Владимира Даля: морской путь, военный врач, управленец, этнограф и его толковый словарь» </a:t>
            </a:r>
            <a:endParaRPr lang="it-IT" sz="1400" dirty="0">
              <a:solidFill>
                <a:schemeClr val="bg1"/>
              </a:solidFill>
            </a:endParaRPr>
          </a:p>
        </p:txBody>
      </p:sp>
      <p:sp>
        <p:nvSpPr>
          <p:cNvPr id="13" name="12">
            <a:extLst>
              <a:ext uri="{FF2B5EF4-FFF2-40B4-BE49-F238E27FC236}">
                <a16:creationId xmlns:a16="http://schemas.microsoft.com/office/drawing/2014/main" id="{66EAA576-5A27-4B00-35C7-6C18355EB972}"/>
              </a:ext>
            </a:extLst>
          </p:cNvPr>
          <p:cNvSpPr/>
          <p:nvPr/>
        </p:nvSpPr>
        <p:spPr>
          <a:xfrm>
            <a:off x="4837471" y="3429000"/>
            <a:ext cx="186813" cy="21876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24">
            <a:extLst>
              <a:ext uri="{FF2B5EF4-FFF2-40B4-BE49-F238E27FC236}">
                <a16:creationId xmlns:a16="http://schemas.microsoft.com/office/drawing/2014/main" id="{ED1A269F-E636-1B5E-8A32-42EA918462C2}"/>
              </a:ext>
            </a:extLst>
          </p:cNvPr>
          <p:cNvSpPr/>
          <p:nvPr/>
        </p:nvSpPr>
        <p:spPr>
          <a:xfrm>
            <a:off x="10422194" y="4385187"/>
            <a:ext cx="245806" cy="265471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Callout: freccia in giù 13">
            <a:extLst>
              <a:ext uri="{FF2B5EF4-FFF2-40B4-BE49-F238E27FC236}">
                <a16:creationId xmlns:a16="http://schemas.microsoft.com/office/drawing/2014/main" id="{795F2299-ABCF-364A-A0F5-C53D9234F3B7}"/>
              </a:ext>
            </a:extLst>
          </p:cNvPr>
          <p:cNvSpPr/>
          <p:nvPr/>
        </p:nvSpPr>
        <p:spPr>
          <a:xfrm>
            <a:off x="8622890" y="2554417"/>
            <a:ext cx="3106994" cy="2300749"/>
          </a:xfrm>
          <a:prstGeom prst="downArrowCallout">
            <a:avLst>
              <a:gd name="adj1" fmla="val 13889"/>
              <a:gd name="adj2" fmla="val 25000"/>
              <a:gd name="adj3" fmla="val 32265"/>
              <a:gd name="adj4" fmla="val 64977"/>
            </a:avLst>
          </a:prstGeom>
          <a:solidFill>
            <a:srgbClr val="744C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Литературный Институт</a:t>
            </a:r>
            <a:br>
              <a:rPr lang="ru-RU" sz="1400" b="1" dirty="0"/>
            </a:br>
            <a:r>
              <a:rPr lang="ru-RU" sz="1400" b="1" dirty="0"/>
              <a:t> имени А.М. Горького</a:t>
            </a:r>
          </a:p>
          <a:p>
            <a:pPr algn="ctr"/>
            <a:r>
              <a:rPr lang="ru-RU" sz="1400" dirty="0"/>
              <a:t>XXIX научные чтения «Язык как материал словесности»</a:t>
            </a:r>
            <a:endParaRPr lang="it-IT" sz="1400" dirty="0">
              <a:solidFill>
                <a:schemeClr val="bg1"/>
              </a:solidFill>
            </a:endParaRPr>
          </a:p>
        </p:txBody>
      </p:sp>
      <p:sp>
        <p:nvSpPr>
          <p:cNvPr id="12" name="Callout: freccia in giù 11">
            <a:extLst>
              <a:ext uri="{FF2B5EF4-FFF2-40B4-BE49-F238E27FC236}">
                <a16:creationId xmlns:a16="http://schemas.microsoft.com/office/drawing/2014/main" id="{EDEC3DA5-940F-A1F3-4BE6-BBCA79E93F75}"/>
              </a:ext>
            </a:extLst>
          </p:cNvPr>
          <p:cNvSpPr/>
          <p:nvPr/>
        </p:nvSpPr>
        <p:spPr>
          <a:xfrm>
            <a:off x="2989006" y="1563328"/>
            <a:ext cx="3106994" cy="2300749"/>
          </a:xfrm>
          <a:prstGeom prst="downArrowCallout">
            <a:avLst>
              <a:gd name="adj1" fmla="val 13889"/>
              <a:gd name="adj2" fmla="val 25000"/>
              <a:gd name="adj3" fmla="val 32265"/>
              <a:gd name="adj4" fmla="val 64977"/>
            </a:avLst>
          </a:prstGeom>
          <a:solidFill>
            <a:srgbClr val="744C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Узбекский государственный университет мировых языков</a:t>
            </a:r>
          </a:p>
          <a:p>
            <a:pPr algn="ctr"/>
            <a:r>
              <a:rPr lang="ru-RU" sz="1400" dirty="0"/>
              <a:t>Литературно-поэтический вечер «сказочный код казака Луганского», Ташкентское объединение преподавателей русского языка и литературы (ТОПРЯЛ),</a:t>
            </a:r>
            <a:endParaRPr lang="it-IT" sz="1400" dirty="0">
              <a:solidFill>
                <a:schemeClr val="bg1"/>
              </a:solidFill>
            </a:endParaRPr>
          </a:p>
        </p:txBody>
      </p:sp>
      <p:sp>
        <p:nvSpPr>
          <p:cNvPr id="16" name="Callout: freccia in giù 15">
            <a:extLst>
              <a:ext uri="{FF2B5EF4-FFF2-40B4-BE49-F238E27FC236}">
                <a16:creationId xmlns:a16="http://schemas.microsoft.com/office/drawing/2014/main" id="{5EEB31EC-FA2F-F7CE-BCE0-05B33E21A010}"/>
              </a:ext>
            </a:extLst>
          </p:cNvPr>
          <p:cNvSpPr/>
          <p:nvPr/>
        </p:nvSpPr>
        <p:spPr>
          <a:xfrm>
            <a:off x="5186514" y="3295573"/>
            <a:ext cx="3106994" cy="2300749"/>
          </a:xfrm>
          <a:prstGeom prst="downArrowCallout">
            <a:avLst>
              <a:gd name="adj1" fmla="val 13889"/>
              <a:gd name="adj2" fmla="val 25000"/>
              <a:gd name="adj3" fmla="val 32265"/>
              <a:gd name="adj4" fmla="val 64977"/>
            </a:avLst>
          </a:prstGeom>
          <a:solidFill>
            <a:srgbClr val="744C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Государственный литературно-мемориальный музей Н.А. Добролюбова </a:t>
            </a:r>
          </a:p>
          <a:p>
            <a:pPr algn="ctr"/>
            <a:r>
              <a:rPr lang="ru-RU" sz="1400" dirty="0"/>
              <a:t>Международная научная конференция «Музей и слово. Слово в музее. Час беседы с Далем»</a:t>
            </a:r>
            <a:endParaRPr lang="it-IT" sz="1400" dirty="0">
              <a:solidFill>
                <a:schemeClr val="bg1"/>
              </a:solidFill>
            </a:endParaRPr>
          </a:p>
        </p:txBody>
      </p:sp>
      <p:sp>
        <p:nvSpPr>
          <p:cNvPr id="17" name="28">
            <a:extLst>
              <a:ext uri="{FF2B5EF4-FFF2-40B4-BE49-F238E27FC236}">
                <a16:creationId xmlns:a16="http://schemas.microsoft.com/office/drawing/2014/main" id="{8C76B9CD-9579-5D50-FBAE-FF6B3CCC4E83}"/>
              </a:ext>
            </a:extLst>
          </p:cNvPr>
          <p:cNvSpPr/>
          <p:nvPr/>
        </p:nvSpPr>
        <p:spPr>
          <a:xfrm>
            <a:off x="7049729" y="5307743"/>
            <a:ext cx="235974" cy="2179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29">
            <a:extLst>
              <a:ext uri="{FF2B5EF4-FFF2-40B4-BE49-F238E27FC236}">
                <a16:creationId xmlns:a16="http://schemas.microsoft.com/office/drawing/2014/main" id="{77184BCA-C42F-DDAB-18F5-CF102373CEF9}"/>
              </a:ext>
            </a:extLst>
          </p:cNvPr>
          <p:cNvSpPr/>
          <p:nvPr/>
        </p:nvSpPr>
        <p:spPr>
          <a:xfrm>
            <a:off x="8160775" y="5307743"/>
            <a:ext cx="235974" cy="2179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Callout: freccia in giù 18">
            <a:extLst>
              <a:ext uri="{FF2B5EF4-FFF2-40B4-BE49-F238E27FC236}">
                <a16:creationId xmlns:a16="http://schemas.microsoft.com/office/drawing/2014/main" id="{2B971F38-AF58-724B-9D40-E0AD28805DA5}"/>
              </a:ext>
            </a:extLst>
          </p:cNvPr>
          <p:cNvSpPr/>
          <p:nvPr/>
        </p:nvSpPr>
        <p:spPr>
          <a:xfrm>
            <a:off x="6322141" y="3319371"/>
            <a:ext cx="3106994" cy="2300749"/>
          </a:xfrm>
          <a:prstGeom prst="downArrowCallout">
            <a:avLst>
              <a:gd name="adj1" fmla="val 13889"/>
              <a:gd name="adj2" fmla="val 25000"/>
              <a:gd name="adj3" fmla="val 32265"/>
              <a:gd name="adj4" fmla="val 64977"/>
            </a:avLst>
          </a:prstGeom>
          <a:solidFill>
            <a:srgbClr val="744C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/>
              <a:t>Государственный литературно-мемориальный музей Н.А. Добролюбова </a:t>
            </a:r>
          </a:p>
          <a:p>
            <a:pPr algn="ctr"/>
            <a:r>
              <a:rPr lang="ru-RU" sz="1400" dirty="0"/>
              <a:t>Международная научная конференция «Музей и слово. Слово в музее. Час беседы с Далем»</a:t>
            </a:r>
            <a:endParaRPr lang="it-IT" sz="1400" dirty="0">
              <a:solidFill>
                <a:schemeClr val="bg1"/>
              </a:solidFill>
            </a:endParaRPr>
          </a:p>
        </p:txBody>
      </p:sp>
      <p:sp>
        <p:nvSpPr>
          <p:cNvPr id="20" name="Callout: freccia in giù 19">
            <a:extLst>
              <a:ext uri="{FF2B5EF4-FFF2-40B4-BE49-F238E27FC236}">
                <a16:creationId xmlns:a16="http://schemas.microsoft.com/office/drawing/2014/main" id="{1ABF5A40-14EB-1FF9-C8B6-80C157735846}"/>
              </a:ext>
            </a:extLst>
          </p:cNvPr>
          <p:cNvSpPr/>
          <p:nvPr/>
        </p:nvSpPr>
        <p:spPr>
          <a:xfrm>
            <a:off x="7457768" y="3309707"/>
            <a:ext cx="3106994" cy="2300749"/>
          </a:xfrm>
          <a:prstGeom prst="downArrowCallout">
            <a:avLst>
              <a:gd name="adj1" fmla="val 13889"/>
              <a:gd name="adj2" fmla="val 25000"/>
              <a:gd name="adj3" fmla="val 32265"/>
              <a:gd name="adj4" fmla="val 64977"/>
            </a:avLst>
          </a:prstGeom>
          <a:solidFill>
            <a:srgbClr val="744C3C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b="1" dirty="0"/>
              <a:t>Научная библиотека им. В.И. Ленина </a:t>
            </a:r>
          </a:p>
          <a:p>
            <a:pPr lvl="0" algn="ctr"/>
            <a:r>
              <a:rPr lang="ru-RU" sz="1400" dirty="0"/>
              <a:t>Книжная иллюстративная выставка «Владимир Иванович Даль и Нижегородский край: к 225-летию со Дня Рождения </a:t>
            </a:r>
          </a:p>
          <a:p>
            <a:pPr lvl="0" algn="ctr"/>
            <a:r>
              <a:rPr lang="ru-RU" sz="1400" dirty="0"/>
              <a:t>30.10.-20.12.2026</a:t>
            </a:r>
            <a:endParaRPr lang="it-IT" sz="1400" dirty="0"/>
          </a:p>
        </p:txBody>
      </p:sp>
      <p:sp>
        <p:nvSpPr>
          <p:cNvPr id="21" name="30">
            <a:extLst>
              <a:ext uri="{FF2B5EF4-FFF2-40B4-BE49-F238E27FC236}">
                <a16:creationId xmlns:a16="http://schemas.microsoft.com/office/drawing/2014/main" id="{BA72728A-523D-8F5E-8AC8-69C9F433E372}"/>
              </a:ext>
            </a:extLst>
          </p:cNvPr>
          <p:cNvSpPr/>
          <p:nvPr/>
        </p:nvSpPr>
        <p:spPr>
          <a:xfrm>
            <a:off x="9281652" y="5307743"/>
            <a:ext cx="235974" cy="21798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84733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4" grpId="0" animBg="1"/>
      <p:bldP spid="12" grpId="0" animBg="1"/>
      <p:bldP spid="16" grpId="0" animBg="1"/>
      <p:bldP spid="19" grpId="0" animBg="1"/>
      <p:bldP spid="2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3F59332E-0460-436C-ABEC-59133C0535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2087" y="338035"/>
            <a:ext cx="11407826" cy="6181930"/>
          </a:xfrm>
          <a:prstGeom prst="rect">
            <a:avLst/>
          </a:prstGeom>
          <a:solidFill>
            <a:schemeClr val="dk1">
              <a:alpha val="5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95774DFE-604E-4C99-BB50-4877895754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>
                <a:latin typeface="Monotype Corsiva" panose="03010101010201010101" pitchFamily="66" charset="0"/>
              </a:rPr>
              <a:t>Ноябрь 2026</a:t>
            </a:r>
            <a:endParaRPr lang="it-IT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EDBB8794-96D3-4C1E-ACCD-56D1A13F7873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150658305"/>
              </p:ext>
            </p:extLst>
          </p:nvPr>
        </p:nvGraphicFramePr>
        <p:xfrm>
          <a:off x="599768" y="1433705"/>
          <a:ext cx="7112287" cy="49107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6041">
                  <a:extLst>
                    <a:ext uri="{9D8B030D-6E8A-4147-A177-3AD203B41FA5}">
                      <a16:colId xmlns:a16="http://schemas.microsoft.com/office/drawing/2014/main" val="3063426477"/>
                    </a:ext>
                  </a:extLst>
                </a:gridCol>
                <a:gridCol w="1016041">
                  <a:extLst>
                    <a:ext uri="{9D8B030D-6E8A-4147-A177-3AD203B41FA5}">
                      <a16:colId xmlns:a16="http://schemas.microsoft.com/office/drawing/2014/main" val="138805108"/>
                    </a:ext>
                  </a:extLst>
                </a:gridCol>
                <a:gridCol w="1016041">
                  <a:extLst>
                    <a:ext uri="{9D8B030D-6E8A-4147-A177-3AD203B41FA5}">
                      <a16:colId xmlns:a16="http://schemas.microsoft.com/office/drawing/2014/main" val="873865256"/>
                    </a:ext>
                  </a:extLst>
                </a:gridCol>
                <a:gridCol w="1016041">
                  <a:extLst>
                    <a:ext uri="{9D8B030D-6E8A-4147-A177-3AD203B41FA5}">
                      <a16:colId xmlns:a16="http://schemas.microsoft.com/office/drawing/2014/main" val="2473303961"/>
                    </a:ext>
                  </a:extLst>
                </a:gridCol>
                <a:gridCol w="1016041">
                  <a:extLst>
                    <a:ext uri="{9D8B030D-6E8A-4147-A177-3AD203B41FA5}">
                      <a16:colId xmlns:a16="http://schemas.microsoft.com/office/drawing/2014/main" val="3729894928"/>
                    </a:ext>
                  </a:extLst>
                </a:gridCol>
                <a:gridCol w="1016041">
                  <a:extLst>
                    <a:ext uri="{9D8B030D-6E8A-4147-A177-3AD203B41FA5}">
                      <a16:colId xmlns:a16="http://schemas.microsoft.com/office/drawing/2014/main" val="616122924"/>
                    </a:ext>
                  </a:extLst>
                </a:gridCol>
                <a:gridCol w="1016041">
                  <a:extLst>
                    <a:ext uri="{9D8B030D-6E8A-4147-A177-3AD203B41FA5}">
                      <a16:colId xmlns:a16="http://schemas.microsoft.com/office/drawing/2014/main" val="1278930645"/>
                    </a:ext>
                  </a:extLst>
                </a:gridCol>
              </a:tblGrid>
              <a:tr h="492077"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LUN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MAR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MER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GIO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VEN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SAB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DOM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924133"/>
                  </a:ext>
                </a:extLst>
              </a:tr>
              <a:tr h="713515"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87770084"/>
                  </a:ext>
                </a:extLst>
              </a:tr>
              <a:tr h="713515"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08553901"/>
                  </a:ext>
                </a:extLst>
              </a:tr>
              <a:tr h="713515"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11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15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31971113"/>
                  </a:ext>
                </a:extLst>
              </a:tr>
              <a:tr h="713515"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16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17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18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19</a:t>
                      </a:r>
                    </a:p>
                    <a:p>
                      <a:pPr algn="ctr" rtl="0"/>
                      <a:endParaRPr lang="ru-RU" sz="2000" b="1" i="0" baseline="8000" noProof="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 algn="ctr" rtl="0"/>
                      <a:r>
                        <a:rPr lang="ru-RU" sz="2000" b="1" i="0" baseline="8000" noProof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Оренбург</a:t>
                      </a:r>
                      <a:endParaRPr lang="it-IT" sz="2000" b="1" i="0" baseline="8000" noProof="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20</a:t>
                      </a:r>
                    </a:p>
                    <a:p>
                      <a:pPr algn="ctr" rtl="0"/>
                      <a:endParaRPr lang="ru-RU" sz="2000" b="1" i="0" baseline="8000" noProof="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  <a:p>
                      <a:pPr algn="r" rtl="0"/>
                      <a:r>
                        <a:rPr lang="ru-RU" sz="2000" b="1" i="0" baseline="8000" noProof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Оренбург</a:t>
                      </a:r>
                      <a:endParaRPr lang="it-IT" sz="2000" b="1" i="0" baseline="8000" noProof="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21</a:t>
                      </a:r>
                    </a:p>
                    <a:p>
                      <a:pPr algn="r" rtl="0"/>
                      <a:endParaRPr lang="ru-RU" sz="2000" b="1" i="0" baseline="8000" noProof="0" dirty="0">
                        <a:solidFill>
                          <a:srgbClr val="0563C1"/>
                        </a:solidFill>
                        <a:highlight>
                          <a:srgbClr val="FFFF00"/>
                        </a:highlight>
                        <a:hlinkClick r:id="rId6">
                          <a:extLst>
                            <a:ext uri="{A12FA001-AC4F-418D-AE19-62706E023703}">
                              <ahyp:hlinkClr xmlns:ahyp="http://schemas.microsoft.com/office/drawing/2018/hyperlinkcolor" val="tx"/>
                            </a:ext>
                          </a:extLst>
                        </a:hlinkClick>
                      </a:endParaRPr>
                    </a:p>
                    <a:p>
                      <a:pPr algn="r" rtl="0"/>
                      <a:r>
                        <a:rPr lang="ru-RU" sz="2000" b="1" i="0" baseline="8000" noProof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Оренбург</a:t>
                      </a:r>
                      <a:endParaRPr lang="it-IT" sz="2000" i="0" baseline="8000" noProof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22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94935856"/>
                  </a:ext>
                </a:extLst>
              </a:tr>
              <a:tr h="713515">
                <a:tc>
                  <a:txBody>
                    <a:bodyPr/>
                    <a:lstStyle/>
                    <a:p>
                      <a:pPr algn="r" rtl="0"/>
                      <a:r>
                        <a:rPr lang="ru-RU" sz="2800" b="1" i="0" baseline="8000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23</a:t>
                      </a:r>
                    </a:p>
                    <a:p>
                      <a:pPr algn="r" rtl="0"/>
                      <a:endParaRPr lang="ru-RU" sz="2000" b="1" i="0" baseline="8000" noProof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pPr algn="ctr" rtl="0"/>
                      <a:r>
                        <a:rPr lang="ru-RU" sz="2000" b="1" i="0" baseline="8000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Москва</a:t>
                      </a:r>
                      <a:endParaRPr lang="it-IT" sz="2000" b="1" i="0" baseline="8000" noProof="0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8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rgbClr val="000000"/>
                          </a:solidFill>
                        </a:rPr>
                        <a:t>24</a:t>
                      </a:r>
                    </a:p>
                    <a:p>
                      <a:pPr algn="r" rtl="0"/>
                      <a:endParaRPr lang="ru-RU" sz="2000" i="0" baseline="8000" noProof="0" dirty="0">
                        <a:solidFill>
                          <a:schemeClr val="bg1"/>
                        </a:solidFill>
                      </a:endParaRPr>
                    </a:p>
                    <a:p>
                      <a:pPr algn="ctr" rtl="0"/>
                      <a:r>
                        <a:rPr lang="ru-RU" sz="2000" b="1" i="0" baseline="8000" noProof="0" dirty="0">
                          <a:solidFill>
                            <a:srgbClr val="00000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FFFF00"/>
                          </a:highlight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Москва</a:t>
                      </a:r>
                      <a:endParaRPr lang="it-IT" sz="2000" i="0" baseline="8000" noProof="0" dirty="0">
                        <a:solidFill>
                          <a:srgbClr val="000000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8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25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rgbClr val="000000"/>
                          </a:solidFill>
                        </a:rPr>
                        <a:t>26</a:t>
                      </a:r>
                    </a:p>
                    <a:p>
                      <a:pPr algn="r" rtl="0"/>
                      <a:endParaRPr lang="ru-RU" sz="2000" i="0" baseline="8000" noProof="0" dirty="0">
                        <a:solidFill>
                          <a:schemeClr val="bg1"/>
                        </a:solidFill>
                      </a:endParaRPr>
                    </a:p>
                    <a:p>
                      <a:pPr algn="ctr" rtl="0"/>
                      <a:r>
                        <a:rPr lang="ru-RU" sz="2000" b="1" i="0" baseline="8000" noProof="0" dirty="0">
                          <a:solidFill>
                            <a:srgbClr val="000000"/>
                          </a:solidFill>
                          <a:highlight>
                            <a:srgbClr val="FFFF00"/>
                          </a:highlight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Минск</a:t>
                      </a:r>
                      <a:endParaRPr lang="it-IT" sz="2000" b="1" i="0" baseline="8000" noProof="0" dirty="0">
                        <a:solidFill>
                          <a:srgbClr val="000000"/>
                        </a:solidFill>
                        <a:highlight>
                          <a:srgbClr val="FFFF00"/>
                        </a:highlight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10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27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28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29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49711199"/>
                  </a:ext>
                </a:extLst>
              </a:tr>
              <a:tr h="713515"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30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46295352"/>
                  </a:ext>
                </a:extLst>
              </a:tr>
            </a:tbl>
          </a:graphicData>
        </a:graphic>
      </p:graphicFrame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5CBD6184-7F08-4A15-9060-9AEC1A74488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F15A0EA9-89CB-132E-A23B-C51C63178A1A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 l="2000" r="17808"/>
          <a:stretch>
            <a:fillRect/>
          </a:stretch>
        </p:blipFill>
        <p:spPr>
          <a:xfrm>
            <a:off x="8007350" y="365125"/>
            <a:ext cx="3584574" cy="5991225"/>
          </a:xfrm>
          <a:prstGeom prst="rect">
            <a:avLst/>
          </a:prstGeom>
        </p:spPr>
      </p:pic>
      <p:sp>
        <p:nvSpPr>
          <p:cNvPr id="6" name="Callout: freccia in giù 5">
            <a:extLst>
              <a:ext uri="{FF2B5EF4-FFF2-40B4-BE49-F238E27FC236}">
                <a16:creationId xmlns:a16="http://schemas.microsoft.com/office/drawing/2014/main" id="{3C1F9C7C-F388-CA88-CB80-6A484E971404}"/>
              </a:ext>
            </a:extLst>
          </p:cNvPr>
          <p:cNvSpPr/>
          <p:nvPr/>
        </p:nvSpPr>
        <p:spPr>
          <a:xfrm>
            <a:off x="83572" y="2726349"/>
            <a:ext cx="3106994" cy="2300749"/>
          </a:xfrm>
          <a:prstGeom prst="downArrowCallout">
            <a:avLst>
              <a:gd name="adj1" fmla="val 13889"/>
              <a:gd name="adj2" fmla="val 25000"/>
              <a:gd name="adj3" fmla="val 32265"/>
              <a:gd name="adj4" fmla="val 64977"/>
            </a:avLst>
          </a:prstGeom>
          <a:solidFill>
            <a:srgbClr val="CAC6D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0000"/>
                </a:solidFill>
              </a:rPr>
              <a:t>ГМИРЛИ имени В.И. Даля </a:t>
            </a:r>
            <a:r>
              <a:rPr lang="ru-RU" sz="1400" dirty="0">
                <a:solidFill>
                  <a:srgbClr val="000000"/>
                </a:solidFill>
              </a:rPr>
              <a:t>«ВЛАДИМИР ДАЛЬ: ПИСАТЕЛЬ, ЛИНГВИСТ, ПРОСВЕТИТЕЛЬ» </a:t>
            </a:r>
            <a:endParaRPr lang="it-IT" sz="1400" dirty="0">
              <a:solidFill>
                <a:srgbClr val="000000"/>
              </a:solidFill>
            </a:endParaRPr>
          </a:p>
        </p:txBody>
      </p:sp>
      <p:sp>
        <p:nvSpPr>
          <p:cNvPr id="8" name="Ovale 7">
            <a:extLst>
              <a:ext uri="{FF2B5EF4-FFF2-40B4-BE49-F238E27FC236}">
                <a16:creationId xmlns:a16="http://schemas.microsoft.com/office/drawing/2014/main" id="{7164E33D-1486-45B7-1FE1-A8EAE99BF7FB}"/>
              </a:ext>
            </a:extLst>
          </p:cNvPr>
          <p:cNvSpPr/>
          <p:nvPr/>
        </p:nvSpPr>
        <p:spPr>
          <a:xfrm>
            <a:off x="1315668" y="4817806"/>
            <a:ext cx="270385" cy="22895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24">
            <a:extLst>
              <a:ext uri="{FF2B5EF4-FFF2-40B4-BE49-F238E27FC236}">
                <a16:creationId xmlns:a16="http://schemas.microsoft.com/office/drawing/2014/main" id="{AAE23618-78A3-BFB1-FC4C-ACB9A30C8503}"/>
              </a:ext>
            </a:extLst>
          </p:cNvPr>
          <p:cNvSpPr/>
          <p:nvPr/>
        </p:nvSpPr>
        <p:spPr>
          <a:xfrm>
            <a:off x="2343146" y="4852222"/>
            <a:ext cx="270385" cy="22895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23">
            <a:extLst>
              <a:ext uri="{FF2B5EF4-FFF2-40B4-BE49-F238E27FC236}">
                <a16:creationId xmlns:a16="http://schemas.microsoft.com/office/drawing/2014/main" id="{8E9EDE56-6E6D-FD25-7BD7-0AA9BC78AE45}"/>
              </a:ext>
            </a:extLst>
          </p:cNvPr>
          <p:cNvSpPr/>
          <p:nvPr/>
        </p:nvSpPr>
        <p:spPr>
          <a:xfrm>
            <a:off x="1365738" y="4817806"/>
            <a:ext cx="175847" cy="228956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3" name="Callout: freccia in giù 12">
            <a:extLst>
              <a:ext uri="{FF2B5EF4-FFF2-40B4-BE49-F238E27FC236}">
                <a16:creationId xmlns:a16="http://schemas.microsoft.com/office/drawing/2014/main" id="{3748520C-EBD3-4E2D-EC87-15FE1C4244D4}"/>
              </a:ext>
            </a:extLst>
          </p:cNvPr>
          <p:cNvSpPr/>
          <p:nvPr/>
        </p:nvSpPr>
        <p:spPr>
          <a:xfrm>
            <a:off x="2586867" y="2322408"/>
            <a:ext cx="3106994" cy="2300749"/>
          </a:xfrm>
          <a:prstGeom prst="downArrowCallout">
            <a:avLst>
              <a:gd name="adj1" fmla="val 13889"/>
              <a:gd name="adj2" fmla="val 25000"/>
              <a:gd name="adj3" fmla="val 32265"/>
              <a:gd name="adj4" fmla="val 64977"/>
            </a:avLst>
          </a:prstGeom>
          <a:solidFill>
            <a:srgbClr val="CAC6D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0000"/>
                </a:solidFill>
              </a:rPr>
              <a:t>Оренбургский государственный педагогический университет</a:t>
            </a:r>
            <a:r>
              <a:rPr lang="ru-RU" sz="1400" dirty="0">
                <a:solidFill>
                  <a:srgbClr val="000000"/>
                </a:solidFill>
              </a:rPr>
              <a:t> Международный конкурс видеороликов «Читаем произведения В.И. Даля»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</a:rPr>
              <a:t>*заявки до 10.11.2026</a:t>
            </a:r>
            <a:endParaRPr lang="it-IT" sz="1400" dirty="0">
              <a:solidFill>
                <a:srgbClr val="000000"/>
              </a:solidFill>
            </a:endParaRPr>
          </a:p>
        </p:txBody>
      </p:sp>
      <p:sp>
        <p:nvSpPr>
          <p:cNvPr id="14" name="19">
            <a:extLst>
              <a:ext uri="{FF2B5EF4-FFF2-40B4-BE49-F238E27FC236}">
                <a16:creationId xmlns:a16="http://schemas.microsoft.com/office/drawing/2014/main" id="{765518B7-9365-E57D-297E-855E158AC554}"/>
              </a:ext>
            </a:extLst>
          </p:cNvPr>
          <p:cNvSpPr/>
          <p:nvPr/>
        </p:nvSpPr>
        <p:spPr>
          <a:xfrm>
            <a:off x="4425462" y="4108938"/>
            <a:ext cx="175846" cy="22273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Callout: freccia in giù 14">
            <a:extLst>
              <a:ext uri="{FF2B5EF4-FFF2-40B4-BE49-F238E27FC236}">
                <a16:creationId xmlns:a16="http://schemas.microsoft.com/office/drawing/2014/main" id="{815CBFF4-D9BB-A136-B56D-B8A4F6689D2E}"/>
              </a:ext>
            </a:extLst>
          </p:cNvPr>
          <p:cNvSpPr/>
          <p:nvPr/>
        </p:nvSpPr>
        <p:spPr>
          <a:xfrm>
            <a:off x="4155911" y="2093343"/>
            <a:ext cx="3106994" cy="2300749"/>
          </a:xfrm>
          <a:prstGeom prst="downArrowCallout">
            <a:avLst>
              <a:gd name="adj1" fmla="val 13889"/>
              <a:gd name="adj2" fmla="val 25000"/>
              <a:gd name="adj3" fmla="val 32265"/>
              <a:gd name="adj4" fmla="val 64977"/>
            </a:avLst>
          </a:prstGeom>
          <a:solidFill>
            <a:srgbClr val="CAC6D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0000"/>
                </a:solidFill>
              </a:rPr>
              <a:t>Оренбургский государственный педагогический университет</a:t>
            </a:r>
            <a:r>
              <a:rPr lang="ru-RU" sz="1400" dirty="0">
                <a:solidFill>
                  <a:srgbClr val="000000"/>
                </a:solidFill>
              </a:rPr>
              <a:t> Международная научная конференция «XI Моисеевские чтения»</a:t>
            </a:r>
            <a:endParaRPr lang="it-IT" sz="1400" dirty="0">
              <a:solidFill>
                <a:srgbClr val="000000"/>
              </a:solidFill>
            </a:endParaRPr>
          </a:p>
        </p:txBody>
      </p:sp>
      <p:sp>
        <p:nvSpPr>
          <p:cNvPr id="17" name="20">
            <a:extLst>
              <a:ext uri="{FF2B5EF4-FFF2-40B4-BE49-F238E27FC236}">
                <a16:creationId xmlns:a16="http://schemas.microsoft.com/office/drawing/2014/main" id="{169F421C-87EC-89AD-860B-A4E430FC0619}"/>
              </a:ext>
            </a:extLst>
          </p:cNvPr>
          <p:cNvSpPr/>
          <p:nvPr/>
        </p:nvSpPr>
        <p:spPr>
          <a:xfrm>
            <a:off x="5362575" y="4108938"/>
            <a:ext cx="264611" cy="22273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8" name="21">
            <a:extLst>
              <a:ext uri="{FF2B5EF4-FFF2-40B4-BE49-F238E27FC236}">
                <a16:creationId xmlns:a16="http://schemas.microsoft.com/office/drawing/2014/main" id="{D503777D-E594-1DC4-87B4-827246D6ABD1}"/>
              </a:ext>
            </a:extLst>
          </p:cNvPr>
          <p:cNvSpPr/>
          <p:nvPr/>
        </p:nvSpPr>
        <p:spPr>
          <a:xfrm>
            <a:off x="6455128" y="4108938"/>
            <a:ext cx="183797" cy="222739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9" name="Callout: freccia in giù 18">
            <a:extLst>
              <a:ext uri="{FF2B5EF4-FFF2-40B4-BE49-F238E27FC236}">
                <a16:creationId xmlns:a16="http://schemas.microsoft.com/office/drawing/2014/main" id="{C9925302-E455-E7BE-0E34-30E474AFD4AA}"/>
              </a:ext>
            </a:extLst>
          </p:cNvPr>
          <p:cNvSpPr/>
          <p:nvPr/>
        </p:nvSpPr>
        <p:spPr>
          <a:xfrm>
            <a:off x="2586867" y="2969812"/>
            <a:ext cx="3106994" cy="2300749"/>
          </a:xfrm>
          <a:prstGeom prst="downArrowCallout">
            <a:avLst>
              <a:gd name="adj1" fmla="val 13889"/>
              <a:gd name="adj2" fmla="val 25000"/>
              <a:gd name="adj3" fmla="val 32265"/>
              <a:gd name="adj4" fmla="val 64977"/>
            </a:avLst>
          </a:prstGeom>
          <a:solidFill>
            <a:srgbClr val="CAC6D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rgbClr val="000000"/>
                </a:solidFill>
              </a:rPr>
              <a:t>Белорусский государственный университет иностранных языков (БГУИЯ)</a:t>
            </a:r>
          </a:p>
          <a:p>
            <a:pPr algn="ctr"/>
            <a:r>
              <a:rPr lang="ru-RU" sz="1400" dirty="0">
                <a:solidFill>
                  <a:srgbClr val="000000"/>
                </a:solidFill>
              </a:rPr>
              <a:t>Круглый стол на тему «В.И.Даль и Белорусь: языковые связи, история и современность» </a:t>
            </a:r>
            <a:endParaRPr lang="it-IT" sz="1400" dirty="0">
              <a:solidFill>
                <a:srgbClr val="000000"/>
              </a:solidFill>
            </a:endParaRPr>
          </a:p>
        </p:txBody>
      </p:sp>
      <p:sp>
        <p:nvSpPr>
          <p:cNvPr id="20" name="26">
            <a:extLst>
              <a:ext uri="{FF2B5EF4-FFF2-40B4-BE49-F238E27FC236}">
                <a16:creationId xmlns:a16="http://schemas.microsoft.com/office/drawing/2014/main" id="{0548E723-F160-8DAF-16A2-19E23EDACF67}"/>
              </a:ext>
            </a:extLst>
          </p:cNvPr>
          <p:cNvSpPr/>
          <p:nvPr/>
        </p:nvSpPr>
        <p:spPr>
          <a:xfrm>
            <a:off x="4330923" y="4866620"/>
            <a:ext cx="270385" cy="214558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8302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13" grpId="0" animBg="1"/>
      <p:bldP spid="15" grpId="0" animBg="1"/>
      <p:bldP spid="15" grpId="1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50000"/>
            <a:lum/>
          </a:blip>
          <a:srcRect/>
          <a:stretch>
            <a:fillRect t="-5000" b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FF99AF1D-AB95-4009-B916-B6C5267DEF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2087" y="338035"/>
            <a:ext cx="11407826" cy="6181930"/>
          </a:xfrm>
          <a:prstGeom prst="rect">
            <a:avLst/>
          </a:prstGeom>
          <a:solidFill>
            <a:schemeClr val="dk1">
              <a:alpha val="5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15E64C90-4C09-4B89-A77E-4C119432FE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>
                <a:latin typeface="Monotype Corsiva" panose="03010101010201010101" pitchFamily="66" charset="0"/>
              </a:rPr>
              <a:t>Декабрь 2026</a:t>
            </a:r>
            <a:endParaRPr lang="it-IT" dirty="0">
              <a:latin typeface="Monotype Corsiva" panose="03010101010201010101" pitchFamily="66" charset="0"/>
            </a:endParaRP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DAF360BD-2AD5-4692-90D4-8B65650E89E1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926830372"/>
              </p:ext>
            </p:extLst>
          </p:nvPr>
        </p:nvGraphicFramePr>
        <p:xfrm>
          <a:off x="757238" y="1453896"/>
          <a:ext cx="10785831" cy="4104515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540833">
                  <a:extLst>
                    <a:ext uri="{9D8B030D-6E8A-4147-A177-3AD203B41FA5}">
                      <a16:colId xmlns:a16="http://schemas.microsoft.com/office/drawing/2014/main" val="1659354200"/>
                    </a:ext>
                  </a:extLst>
                </a:gridCol>
                <a:gridCol w="1540833">
                  <a:extLst>
                    <a:ext uri="{9D8B030D-6E8A-4147-A177-3AD203B41FA5}">
                      <a16:colId xmlns:a16="http://schemas.microsoft.com/office/drawing/2014/main" val="653578200"/>
                    </a:ext>
                  </a:extLst>
                </a:gridCol>
                <a:gridCol w="1540833">
                  <a:extLst>
                    <a:ext uri="{9D8B030D-6E8A-4147-A177-3AD203B41FA5}">
                      <a16:colId xmlns:a16="http://schemas.microsoft.com/office/drawing/2014/main" val="567989573"/>
                    </a:ext>
                  </a:extLst>
                </a:gridCol>
                <a:gridCol w="1540833">
                  <a:extLst>
                    <a:ext uri="{9D8B030D-6E8A-4147-A177-3AD203B41FA5}">
                      <a16:colId xmlns:a16="http://schemas.microsoft.com/office/drawing/2014/main" val="2296291412"/>
                    </a:ext>
                  </a:extLst>
                </a:gridCol>
                <a:gridCol w="1540833">
                  <a:extLst>
                    <a:ext uri="{9D8B030D-6E8A-4147-A177-3AD203B41FA5}">
                      <a16:colId xmlns:a16="http://schemas.microsoft.com/office/drawing/2014/main" val="2121621253"/>
                    </a:ext>
                  </a:extLst>
                </a:gridCol>
                <a:gridCol w="1540833">
                  <a:extLst>
                    <a:ext uri="{9D8B030D-6E8A-4147-A177-3AD203B41FA5}">
                      <a16:colId xmlns:a16="http://schemas.microsoft.com/office/drawing/2014/main" val="292604246"/>
                    </a:ext>
                  </a:extLst>
                </a:gridCol>
                <a:gridCol w="1540833">
                  <a:extLst>
                    <a:ext uri="{9D8B030D-6E8A-4147-A177-3AD203B41FA5}">
                      <a16:colId xmlns:a16="http://schemas.microsoft.com/office/drawing/2014/main" val="1045662997"/>
                    </a:ext>
                  </a:extLst>
                </a:gridCol>
              </a:tblGrid>
              <a:tr h="549575"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LUN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MAR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MER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GIO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VEN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SAB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DOM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04099125"/>
                  </a:ext>
                </a:extLst>
              </a:tr>
              <a:tr h="710988"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00242458"/>
                  </a:ext>
                </a:extLst>
              </a:tr>
              <a:tr h="710988"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11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13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16702413"/>
                  </a:ext>
                </a:extLst>
              </a:tr>
              <a:tr h="710988"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16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17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18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19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20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10322466"/>
                  </a:ext>
                </a:extLst>
              </a:tr>
              <a:tr h="710988"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21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27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1947438"/>
                  </a:ext>
                </a:extLst>
              </a:tr>
              <a:tr h="710988"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30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31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32032349"/>
                  </a:ext>
                </a:extLst>
              </a:tr>
            </a:tbl>
          </a:graphicData>
        </a:graphic>
      </p:graphicFrame>
      <p:sp>
        <p:nvSpPr>
          <p:cNvPr id="19" name="Segnaposto testo 18">
            <a:extLst>
              <a:ext uri="{FF2B5EF4-FFF2-40B4-BE49-F238E27FC236}">
                <a16:creationId xmlns:a16="http://schemas.microsoft.com/office/drawing/2014/main" id="{4F35560D-2D24-4CAE-AC66-575F2A4FA1B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>
            <a:normAutofit fontScale="92500"/>
          </a:bodyPr>
          <a:lstStyle/>
          <a:p>
            <a:r>
              <a:rPr lang="it-IT" dirty="0">
                <a:latin typeface="Monotype Corsiva" panose="03010101010201010101" pitchFamily="66" charset="0"/>
              </a:rPr>
              <a:t> </a:t>
            </a:r>
            <a:r>
              <a:rPr lang="it-IT" b="1" dirty="0">
                <a:latin typeface="Monotype Corsiva" panose="03010101010201010101" pitchFamily="66" charset="0"/>
              </a:rPr>
              <a:t>«Я </a:t>
            </a:r>
            <a:r>
              <a:rPr lang="it-IT" b="1" dirty="0" err="1">
                <a:latin typeface="Monotype Corsiva" panose="03010101010201010101" pitchFamily="66" charset="0"/>
              </a:rPr>
              <a:t>полезу</a:t>
            </a:r>
            <a:r>
              <a:rPr lang="it-IT" b="1" dirty="0">
                <a:latin typeface="Monotype Corsiva" panose="03010101010201010101" pitchFamily="66" charset="0"/>
              </a:rPr>
              <a:t> </a:t>
            </a:r>
            <a:r>
              <a:rPr lang="it-IT" b="1" dirty="0" err="1">
                <a:latin typeface="Monotype Corsiva" panose="03010101010201010101" pitchFamily="66" charset="0"/>
              </a:rPr>
              <a:t>на</a:t>
            </a:r>
            <a:r>
              <a:rPr lang="it-IT" b="1" dirty="0">
                <a:latin typeface="Monotype Corsiva" panose="03010101010201010101" pitchFamily="66" charset="0"/>
              </a:rPr>
              <a:t> </a:t>
            </a:r>
            <a:r>
              <a:rPr lang="it-IT" b="1" dirty="0" err="1">
                <a:latin typeface="Monotype Corsiva" panose="03010101010201010101" pitchFamily="66" charset="0"/>
              </a:rPr>
              <a:t>нож</a:t>
            </a:r>
            <a:r>
              <a:rPr lang="it-IT" b="1" dirty="0">
                <a:latin typeface="Monotype Corsiva" panose="03010101010201010101" pitchFamily="66" charset="0"/>
              </a:rPr>
              <a:t> </a:t>
            </a:r>
            <a:r>
              <a:rPr lang="it-IT" b="1" dirty="0" err="1">
                <a:latin typeface="Monotype Corsiva" panose="03010101010201010101" pitchFamily="66" charset="0"/>
              </a:rPr>
              <a:t>за</a:t>
            </a:r>
            <a:r>
              <a:rPr lang="it-IT" b="1" dirty="0">
                <a:latin typeface="Monotype Corsiva" panose="03010101010201010101" pitchFamily="66" charset="0"/>
              </a:rPr>
              <a:t> </a:t>
            </a:r>
            <a:r>
              <a:rPr lang="it-IT" b="1" dirty="0" err="1">
                <a:latin typeface="Monotype Corsiva" panose="03010101010201010101" pitchFamily="66" charset="0"/>
              </a:rPr>
              <a:t>правду</a:t>
            </a:r>
            <a:r>
              <a:rPr lang="it-IT" b="1" dirty="0">
                <a:latin typeface="Monotype Corsiva" panose="03010101010201010101" pitchFamily="66" charset="0"/>
              </a:rPr>
              <a:t>, </a:t>
            </a:r>
            <a:r>
              <a:rPr lang="it-IT" b="1" dirty="0" err="1">
                <a:latin typeface="Monotype Corsiva" panose="03010101010201010101" pitchFamily="66" charset="0"/>
              </a:rPr>
              <a:t>за</a:t>
            </a:r>
            <a:r>
              <a:rPr lang="it-IT" b="1" dirty="0">
                <a:latin typeface="Monotype Corsiva" panose="03010101010201010101" pitchFamily="66" charset="0"/>
              </a:rPr>
              <a:t> </a:t>
            </a:r>
            <a:r>
              <a:rPr lang="it-IT" b="1" dirty="0" err="1">
                <a:latin typeface="Monotype Corsiva" panose="03010101010201010101" pitchFamily="66" charset="0"/>
              </a:rPr>
              <a:t>отечество</a:t>
            </a:r>
            <a:r>
              <a:rPr lang="it-IT" b="1" dirty="0">
                <a:latin typeface="Monotype Corsiva" panose="03010101010201010101" pitchFamily="66" charset="0"/>
              </a:rPr>
              <a:t>, </a:t>
            </a:r>
            <a:r>
              <a:rPr lang="it-IT" b="1" dirty="0" err="1">
                <a:latin typeface="Monotype Corsiva" panose="03010101010201010101" pitchFamily="66" charset="0"/>
              </a:rPr>
              <a:t>за</a:t>
            </a:r>
            <a:r>
              <a:rPr lang="it-IT" b="1" dirty="0">
                <a:latin typeface="Monotype Corsiva" panose="03010101010201010101" pitchFamily="66" charset="0"/>
              </a:rPr>
              <a:t> </a:t>
            </a:r>
            <a:r>
              <a:rPr lang="it-IT" b="1" dirty="0" err="1">
                <a:latin typeface="Monotype Corsiva" panose="03010101010201010101" pitchFamily="66" charset="0"/>
              </a:rPr>
              <a:t>русское</a:t>
            </a:r>
            <a:r>
              <a:rPr lang="it-IT" b="1" dirty="0">
                <a:latin typeface="Monotype Corsiva" panose="03010101010201010101" pitchFamily="66" charset="0"/>
              </a:rPr>
              <a:t> </a:t>
            </a:r>
            <a:r>
              <a:rPr lang="it-IT" b="1" dirty="0" err="1">
                <a:latin typeface="Monotype Corsiva" panose="03010101010201010101" pitchFamily="66" charset="0"/>
              </a:rPr>
              <a:t>слово</a:t>
            </a:r>
            <a:r>
              <a:rPr lang="it-IT" b="1" dirty="0">
                <a:latin typeface="Monotype Corsiva" panose="03010101010201010101" pitchFamily="66" charset="0"/>
              </a:rPr>
              <a:t>, </a:t>
            </a:r>
            <a:r>
              <a:rPr lang="it-IT" b="1" dirty="0" err="1">
                <a:latin typeface="Monotype Corsiva" panose="03010101010201010101" pitchFamily="66" charset="0"/>
              </a:rPr>
              <a:t>язык</a:t>
            </a:r>
            <a:r>
              <a:rPr lang="it-IT" b="1" dirty="0">
                <a:latin typeface="Monotype Corsiva" panose="03010101010201010101" pitchFamily="66" charset="0"/>
              </a:rPr>
              <a:t>»</a:t>
            </a:r>
            <a:endParaRPr lang="it-IT" dirty="0">
              <a:latin typeface="Monotype Corsiva" panose="03010101010201010101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7202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>
            <a:extLst>
              <a:ext uri="{FF2B5EF4-FFF2-40B4-BE49-F238E27FC236}">
                <a16:creationId xmlns:a16="http://schemas.microsoft.com/office/drawing/2014/main" id="{A3C22F84-A1F4-4612-B837-2F5056A79E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2087" y="338035"/>
            <a:ext cx="11407826" cy="6181930"/>
          </a:xfrm>
          <a:prstGeom prst="rect">
            <a:avLst/>
          </a:prstGeom>
          <a:solidFill>
            <a:schemeClr val="dk1">
              <a:alpha val="5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9" name="Titolo 8">
            <a:extLst>
              <a:ext uri="{FF2B5EF4-FFF2-40B4-BE49-F238E27FC236}">
                <a16:creationId xmlns:a16="http://schemas.microsoft.com/office/drawing/2014/main" id="{3C9C33AA-13B2-4BEF-AFBC-4EC629B3C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>
                <a:solidFill>
                  <a:schemeClr val="bg1"/>
                </a:solidFill>
                <a:latin typeface="Monotype Corsiva" panose="03010101010201010101" pitchFamily="66" charset="0"/>
              </a:rPr>
              <a:t>Январь 2027</a:t>
            </a:r>
            <a:endParaRPr lang="it-IT" dirty="0">
              <a:solidFill>
                <a:schemeClr val="bg1"/>
              </a:solidFill>
              <a:latin typeface="Monotype Corsiva" panose="03010101010201010101" pitchFamily="66" charset="0"/>
            </a:endParaRPr>
          </a:p>
        </p:txBody>
      </p:sp>
      <p:sp>
        <p:nvSpPr>
          <p:cNvPr id="10" name="Segnaposto testo 9">
            <a:extLst>
              <a:ext uri="{FF2B5EF4-FFF2-40B4-BE49-F238E27FC236}">
                <a16:creationId xmlns:a16="http://schemas.microsoft.com/office/drawing/2014/main" id="{4AD61A45-F5C0-4884-B103-9045787999A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endParaRPr lang="it-IT" dirty="0">
              <a:solidFill>
                <a:schemeClr val="bg1"/>
              </a:solidFill>
            </a:endParaRP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297169BD-0E19-44C5-BF2E-2EFBDECD9C47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671759650"/>
              </p:ext>
            </p:extLst>
          </p:nvPr>
        </p:nvGraphicFramePr>
        <p:xfrm>
          <a:off x="4184651" y="1453896"/>
          <a:ext cx="7169148" cy="4773170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024164">
                  <a:extLst>
                    <a:ext uri="{9D8B030D-6E8A-4147-A177-3AD203B41FA5}">
                      <a16:colId xmlns:a16="http://schemas.microsoft.com/office/drawing/2014/main" val="3162490865"/>
                    </a:ext>
                  </a:extLst>
                </a:gridCol>
                <a:gridCol w="1024164">
                  <a:extLst>
                    <a:ext uri="{9D8B030D-6E8A-4147-A177-3AD203B41FA5}">
                      <a16:colId xmlns:a16="http://schemas.microsoft.com/office/drawing/2014/main" val="281407063"/>
                    </a:ext>
                  </a:extLst>
                </a:gridCol>
                <a:gridCol w="1024164">
                  <a:extLst>
                    <a:ext uri="{9D8B030D-6E8A-4147-A177-3AD203B41FA5}">
                      <a16:colId xmlns:a16="http://schemas.microsoft.com/office/drawing/2014/main" val="745781462"/>
                    </a:ext>
                  </a:extLst>
                </a:gridCol>
                <a:gridCol w="1024164">
                  <a:extLst>
                    <a:ext uri="{9D8B030D-6E8A-4147-A177-3AD203B41FA5}">
                      <a16:colId xmlns:a16="http://schemas.microsoft.com/office/drawing/2014/main" val="4199199028"/>
                    </a:ext>
                  </a:extLst>
                </a:gridCol>
                <a:gridCol w="1024164">
                  <a:extLst>
                    <a:ext uri="{9D8B030D-6E8A-4147-A177-3AD203B41FA5}">
                      <a16:colId xmlns:a16="http://schemas.microsoft.com/office/drawing/2014/main" val="515806705"/>
                    </a:ext>
                  </a:extLst>
                </a:gridCol>
                <a:gridCol w="1024164">
                  <a:extLst>
                    <a:ext uri="{9D8B030D-6E8A-4147-A177-3AD203B41FA5}">
                      <a16:colId xmlns:a16="http://schemas.microsoft.com/office/drawing/2014/main" val="1500238317"/>
                    </a:ext>
                  </a:extLst>
                </a:gridCol>
                <a:gridCol w="1024164">
                  <a:extLst>
                    <a:ext uri="{9D8B030D-6E8A-4147-A177-3AD203B41FA5}">
                      <a16:colId xmlns:a16="http://schemas.microsoft.com/office/drawing/2014/main" val="406973525"/>
                    </a:ext>
                  </a:extLst>
                </a:gridCol>
              </a:tblGrid>
              <a:tr h="601995"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LUN</a:t>
                      </a:r>
                    </a:p>
                  </a:txBody>
                  <a:tcPr anchor="ctr"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MAR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MER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GIO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VEN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SAB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DOM</a:t>
                      </a:r>
                    </a:p>
                  </a:txBody>
                  <a:tcPr anchor="ctr"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65714379"/>
                  </a:ext>
                </a:extLst>
              </a:tr>
              <a:tr h="834235"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3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69865554"/>
                  </a:ext>
                </a:extLst>
              </a:tr>
              <a:tr h="834235"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4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5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6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7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8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9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10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9665458"/>
                  </a:ext>
                </a:extLst>
              </a:tr>
              <a:tr h="834235"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11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12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13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14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15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16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17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16855280"/>
                  </a:ext>
                </a:extLst>
              </a:tr>
              <a:tr h="834235"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18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19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20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21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22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23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24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64223016"/>
                  </a:ext>
                </a:extLst>
              </a:tr>
              <a:tr h="834235"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25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26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27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28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29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30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ru-RU" sz="2800" i="0" baseline="8000" noProof="0" dirty="0">
                          <a:solidFill>
                            <a:schemeClr val="bg1"/>
                          </a:solidFill>
                        </a:rPr>
                        <a:t>31</a:t>
                      </a:r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18369294"/>
                  </a:ext>
                </a:extLst>
              </a:tr>
            </a:tbl>
          </a:graphicData>
        </a:graphic>
      </p:graphicFrame>
      <p:pic>
        <p:nvPicPr>
          <p:cNvPr id="3" name="Immagine 2">
            <a:extLst>
              <a:ext uri="{FF2B5EF4-FFF2-40B4-BE49-F238E27FC236}">
                <a16:creationId xmlns:a16="http://schemas.microsoft.com/office/drawing/2014/main" id="{76CDE402-348A-25A8-BAF4-083C6FE25B5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3000" r="3170"/>
          <a:stretch>
            <a:fillRect/>
          </a:stretch>
        </p:blipFill>
        <p:spPr>
          <a:xfrm>
            <a:off x="392087" y="338035"/>
            <a:ext cx="3384576" cy="601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79425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31000" b="-9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tangolo 9">
            <a:extLst>
              <a:ext uri="{FF2B5EF4-FFF2-40B4-BE49-F238E27FC236}">
                <a16:creationId xmlns:a16="http://schemas.microsoft.com/office/drawing/2014/main" id="{CD020963-564A-405B-B977-A0955031F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92087" y="338035"/>
            <a:ext cx="11407826" cy="6181930"/>
          </a:xfrm>
          <a:prstGeom prst="rect">
            <a:avLst/>
          </a:prstGeom>
          <a:solidFill>
            <a:schemeClr val="dk1">
              <a:alpha val="5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/>
          </a:p>
        </p:txBody>
      </p:sp>
      <p:sp>
        <p:nvSpPr>
          <p:cNvPr id="6" name="Titolo 5">
            <a:extLst>
              <a:ext uri="{FF2B5EF4-FFF2-40B4-BE49-F238E27FC236}">
                <a16:creationId xmlns:a16="http://schemas.microsoft.com/office/drawing/2014/main" id="{4311FE91-AD78-4B4F-B3F5-05797977E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>
                <a:latin typeface="Monotype Corsiva" panose="03010101010201010101" pitchFamily="66" charset="0"/>
              </a:rPr>
              <a:t>Февраль 2027</a:t>
            </a:r>
            <a:endParaRPr lang="it-IT" dirty="0">
              <a:latin typeface="Monotype Corsiva" panose="03010101010201010101" pitchFamily="66" charset="0"/>
            </a:endParaRPr>
          </a:p>
        </p:txBody>
      </p:sp>
      <p:graphicFrame>
        <p:nvGraphicFramePr>
          <p:cNvPr id="2" name="Tabella 2">
            <a:extLst>
              <a:ext uri="{FF2B5EF4-FFF2-40B4-BE49-F238E27FC236}">
                <a16:creationId xmlns:a16="http://schemas.microsoft.com/office/drawing/2014/main" id="{29475F1A-AC59-4D40-BACC-2065D25FDB74}"/>
              </a:ext>
            </a:extLst>
          </p:cNvPr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2003790314"/>
              </p:ext>
            </p:extLst>
          </p:nvPr>
        </p:nvGraphicFramePr>
        <p:xfrm>
          <a:off x="757238" y="1453896"/>
          <a:ext cx="10667846" cy="4172697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1523978">
                  <a:extLst>
                    <a:ext uri="{9D8B030D-6E8A-4147-A177-3AD203B41FA5}">
                      <a16:colId xmlns:a16="http://schemas.microsoft.com/office/drawing/2014/main" val="1138764622"/>
                    </a:ext>
                  </a:extLst>
                </a:gridCol>
                <a:gridCol w="1523978">
                  <a:extLst>
                    <a:ext uri="{9D8B030D-6E8A-4147-A177-3AD203B41FA5}">
                      <a16:colId xmlns:a16="http://schemas.microsoft.com/office/drawing/2014/main" val="2528493435"/>
                    </a:ext>
                  </a:extLst>
                </a:gridCol>
                <a:gridCol w="1523978">
                  <a:extLst>
                    <a:ext uri="{9D8B030D-6E8A-4147-A177-3AD203B41FA5}">
                      <a16:colId xmlns:a16="http://schemas.microsoft.com/office/drawing/2014/main" val="2099037698"/>
                    </a:ext>
                  </a:extLst>
                </a:gridCol>
                <a:gridCol w="1523978">
                  <a:extLst>
                    <a:ext uri="{9D8B030D-6E8A-4147-A177-3AD203B41FA5}">
                      <a16:colId xmlns:a16="http://schemas.microsoft.com/office/drawing/2014/main" val="2277922851"/>
                    </a:ext>
                  </a:extLst>
                </a:gridCol>
                <a:gridCol w="1523978">
                  <a:extLst>
                    <a:ext uri="{9D8B030D-6E8A-4147-A177-3AD203B41FA5}">
                      <a16:colId xmlns:a16="http://schemas.microsoft.com/office/drawing/2014/main" val="545826409"/>
                    </a:ext>
                  </a:extLst>
                </a:gridCol>
                <a:gridCol w="1523978">
                  <a:extLst>
                    <a:ext uri="{9D8B030D-6E8A-4147-A177-3AD203B41FA5}">
                      <a16:colId xmlns:a16="http://schemas.microsoft.com/office/drawing/2014/main" val="494125424"/>
                    </a:ext>
                  </a:extLst>
                </a:gridCol>
                <a:gridCol w="1523978">
                  <a:extLst>
                    <a:ext uri="{9D8B030D-6E8A-4147-A177-3AD203B41FA5}">
                      <a16:colId xmlns:a16="http://schemas.microsoft.com/office/drawing/2014/main" val="2997372007"/>
                    </a:ext>
                  </a:extLst>
                </a:gridCol>
              </a:tblGrid>
              <a:tr h="533825"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LUN</a:t>
                      </a:r>
                    </a:p>
                  </a:txBody>
                  <a:tcPr anchor="ctr"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MAR</a:t>
                      </a:r>
                    </a:p>
                  </a:txBody>
                  <a:tcPr anchor="ctr"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MER</a:t>
                      </a:r>
                    </a:p>
                  </a:txBody>
                  <a:tcPr anchor="ctr"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GIO</a:t>
                      </a:r>
                    </a:p>
                  </a:txBody>
                  <a:tcPr anchor="ctr"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VEN</a:t>
                      </a:r>
                    </a:p>
                  </a:txBody>
                  <a:tcPr anchor="ctr"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SAB</a:t>
                      </a:r>
                    </a:p>
                  </a:txBody>
                  <a:tcPr anchor="ctr"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it-IT" noProof="0">
                          <a:solidFill>
                            <a:schemeClr val="bg1"/>
                          </a:solidFill>
                        </a:rPr>
                        <a:t>DOM</a:t>
                      </a:r>
                    </a:p>
                  </a:txBody>
                  <a:tcPr anchor="ctr">
                    <a:lnB w="6350" cap="flat" cmpd="sng" algn="ctr">
                      <a:noFill/>
                      <a:prstDash val="solid"/>
                      <a:miter lim="800000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5750417"/>
                  </a:ext>
                </a:extLst>
              </a:tr>
              <a:tr h="714138"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1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7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6350" cap="flat" cmpd="sng" algn="ctr">
                      <a:noFill/>
                      <a:prstDash val="solid"/>
                      <a:miter lim="800000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4395452"/>
                  </a:ext>
                </a:extLst>
              </a:tr>
              <a:tr h="714138"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8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10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11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12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13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14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32694643"/>
                  </a:ext>
                </a:extLst>
              </a:tr>
              <a:tr h="714138"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15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 dirty="0">
                          <a:solidFill>
                            <a:schemeClr val="tx1"/>
                          </a:solidFill>
                        </a:rPr>
                        <a:t>16</a:t>
                      </a:r>
                      <a:endParaRPr lang="ru-RU" sz="2800" i="0" baseline="8000" noProof="0" dirty="0">
                        <a:solidFill>
                          <a:schemeClr val="tx1"/>
                        </a:solidFill>
                      </a:endParaRPr>
                    </a:p>
                    <a:p>
                      <a:pPr algn="ctr" rtl="0"/>
                      <a:r>
                        <a:rPr lang="ru-RU" sz="2000" b="1" i="0" baseline="80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00FFFF"/>
                          </a:highlight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Нижний Новгород</a:t>
                      </a:r>
                      <a:endParaRPr lang="it-IT" sz="2000" b="1" i="0" baseline="8000" noProof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highlight>
                          <a:srgbClr val="00FFFF"/>
                        </a:highlight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5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 dirty="0">
                          <a:solidFill>
                            <a:schemeClr val="bg1"/>
                          </a:solidFill>
                        </a:rPr>
                        <a:t>17</a:t>
                      </a:r>
                      <a:endParaRPr lang="ru-RU" sz="2800" i="0" baseline="8000" noProof="0" dirty="0">
                        <a:solidFill>
                          <a:schemeClr val="bg1"/>
                        </a:solidFill>
                      </a:endParaRPr>
                    </a:p>
                    <a:p>
                      <a:pPr algn="ctr" rtl="0"/>
                      <a:r>
                        <a:rPr lang="ru-RU" sz="2000" b="1" i="0" baseline="8000" noProof="0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highlight>
                            <a:srgbClr val="00FFFF"/>
                          </a:highlight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val="tx"/>
                              </a:ext>
                            </a:extLst>
                          </a:hlinkClick>
                        </a:rPr>
                        <a:t>Нижний Новгород</a:t>
                      </a:r>
                      <a:endParaRPr lang="it-IT" sz="2000" b="1" i="0" baseline="8000" noProof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highlight>
                          <a:srgbClr val="00FFFF"/>
                        </a:highlight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blipFill>
                      <a:blip r:embed="rId6"/>
                      <a:stretch>
                        <a:fillRect/>
                      </a:stretch>
                    </a:blipFill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18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19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21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2550391"/>
                  </a:ext>
                </a:extLst>
              </a:tr>
              <a:tr h="714138"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22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23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24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25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26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27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28</a:t>
                      </a: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0090826"/>
                  </a:ext>
                </a:extLst>
              </a:tr>
              <a:tr h="714138"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29</a:t>
                      </a:r>
                    </a:p>
                  </a:txBody>
                  <a:tcPr>
                    <a:lnL w="6350" cap="flat" cmpd="sng" algn="ctr">
                      <a:noFill/>
                      <a:prstDash val="solid"/>
                      <a:miter lim="800000"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30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r>
                        <a:rPr lang="it-IT" sz="2800" i="0" baseline="8000" noProof="0">
                          <a:solidFill>
                            <a:schemeClr val="bg1"/>
                          </a:solidFill>
                        </a:rPr>
                        <a:t>31</a:t>
                      </a: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rtl="0"/>
                      <a:endParaRPr lang="it-IT" sz="2800" i="0" baseline="8000" noProof="0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lnL>
                      <a:noFill/>
                    </a:lnL>
                    <a:lnR w="6350" cap="flat" cmpd="sng" algn="ctr">
                      <a:noFill/>
                      <a:prstDash val="solid"/>
                      <a:miter lim="800000"/>
                    </a:lnR>
                    <a:lnT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90302787"/>
                  </a:ext>
                </a:extLst>
              </a:tr>
            </a:tbl>
          </a:graphicData>
        </a:graphic>
      </p:graphicFrame>
      <p:sp>
        <p:nvSpPr>
          <p:cNvPr id="16" name="Segnaposto testo 15">
            <a:extLst>
              <a:ext uri="{FF2B5EF4-FFF2-40B4-BE49-F238E27FC236}">
                <a16:creationId xmlns:a16="http://schemas.microsoft.com/office/drawing/2014/main" id="{A9BDF29B-1A1F-435F-B10D-E45360BA28A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 rtlCol="0"/>
          <a:lstStyle/>
          <a:p>
            <a:pPr rtl="0"/>
            <a:r>
              <a:rPr lang="it-IT" dirty="0"/>
              <a:t>"Un passo per volta si arriva lontano." - J. R. R. Tolkien</a:t>
            </a:r>
          </a:p>
        </p:txBody>
      </p:sp>
      <p:sp>
        <p:nvSpPr>
          <p:cNvPr id="3" name="Callout: freccia in giù 2">
            <a:extLst>
              <a:ext uri="{FF2B5EF4-FFF2-40B4-BE49-F238E27FC236}">
                <a16:creationId xmlns:a16="http://schemas.microsoft.com/office/drawing/2014/main" id="{83B17E58-0678-D241-B5A2-A955D7AA6785}"/>
              </a:ext>
            </a:extLst>
          </p:cNvPr>
          <p:cNvSpPr/>
          <p:nvPr/>
        </p:nvSpPr>
        <p:spPr>
          <a:xfrm>
            <a:off x="1510541" y="1231407"/>
            <a:ext cx="3109083" cy="2595627"/>
          </a:xfrm>
          <a:prstGeom prst="downArrowCallout">
            <a:avLst>
              <a:gd name="adj1" fmla="val 13889"/>
              <a:gd name="adj2" fmla="val 25000"/>
              <a:gd name="adj3" fmla="val 32265"/>
              <a:gd name="adj4" fmla="val 64977"/>
            </a:avLst>
          </a:prstGeom>
          <a:solidFill>
            <a:srgbClr val="A17953"/>
          </a:solidFill>
          <a:ln>
            <a:solidFill>
              <a:srgbClr val="6550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/>
              <a:t>.</a:t>
            </a:r>
            <a:r>
              <a:rPr lang="ru-RU" sz="1400" b="1" dirty="0"/>
              <a:t>НГЛУ им. Н.А. Добролюбова совместно с Нижегородской Митрополией </a:t>
            </a:r>
            <a:endParaRPr lang="it-IT" sz="1400" b="1" dirty="0"/>
          </a:p>
          <a:p>
            <a:pPr algn="ctr"/>
            <a:r>
              <a:rPr lang="ru-RU" sz="1400" dirty="0"/>
              <a:t>Международный Симпозиум «Неисчерпаемый Даль: личность, творчество, деятельность»</a:t>
            </a:r>
          </a:p>
        </p:txBody>
      </p:sp>
      <p:sp>
        <p:nvSpPr>
          <p:cNvPr id="4" name="Callout: freccia in giù 3">
            <a:extLst>
              <a:ext uri="{FF2B5EF4-FFF2-40B4-BE49-F238E27FC236}">
                <a16:creationId xmlns:a16="http://schemas.microsoft.com/office/drawing/2014/main" id="{F784FC55-3589-BD53-07F5-3F1D7D9B829A}"/>
              </a:ext>
            </a:extLst>
          </p:cNvPr>
          <p:cNvSpPr/>
          <p:nvPr/>
        </p:nvSpPr>
        <p:spPr>
          <a:xfrm>
            <a:off x="3072867" y="1231407"/>
            <a:ext cx="3109083" cy="2595627"/>
          </a:xfrm>
          <a:prstGeom prst="downArrowCallout">
            <a:avLst>
              <a:gd name="adj1" fmla="val 13889"/>
              <a:gd name="adj2" fmla="val 25000"/>
              <a:gd name="adj3" fmla="val 32265"/>
              <a:gd name="adj4" fmla="val 64977"/>
            </a:avLst>
          </a:prstGeom>
          <a:solidFill>
            <a:srgbClr val="A17953"/>
          </a:solidFill>
          <a:ln>
            <a:solidFill>
              <a:srgbClr val="65504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ru-RU" sz="1400" dirty="0"/>
              <a:t>.</a:t>
            </a:r>
            <a:r>
              <a:rPr lang="ru-RU" sz="1400" b="1" dirty="0"/>
              <a:t> НГЛУ им. Н.А. Добролюбова совместно с Нижегородской Митрополией </a:t>
            </a:r>
            <a:endParaRPr lang="it-IT" sz="1400" b="1" dirty="0"/>
          </a:p>
          <a:p>
            <a:pPr algn="ctr"/>
            <a:r>
              <a:rPr lang="ru-RU" sz="1400" dirty="0"/>
              <a:t>Международный Симпозиум «Неисчерпаемый Даль: личность, творчество, деятельность»</a:t>
            </a:r>
          </a:p>
        </p:txBody>
      </p:sp>
      <p:sp>
        <p:nvSpPr>
          <p:cNvPr id="5" name="16">
            <a:extLst>
              <a:ext uri="{FF2B5EF4-FFF2-40B4-BE49-F238E27FC236}">
                <a16:creationId xmlns:a16="http://schemas.microsoft.com/office/drawing/2014/main" id="{3EA76AFC-6416-DE48-F6C4-72B81FBCC416}"/>
              </a:ext>
            </a:extLst>
          </p:cNvPr>
          <p:cNvSpPr/>
          <p:nvPr/>
        </p:nvSpPr>
        <p:spPr>
          <a:xfrm>
            <a:off x="3543300" y="3429000"/>
            <a:ext cx="209550" cy="27622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17">
            <a:extLst>
              <a:ext uri="{FF2B5EF4-FFF2-40B4-BE49-F238E27FC236}">
                <a16:creationId xmlns:a16="http://schemas.microsoft.com/office/drawing/2014/main" id="{96131304-4576-ED68-A622-B76C8BF70D84}"/>
              </a:ext>
            </a:extLst>
          </p:cNvPr>
          <p:cNvSpPr/>
          <p:nvPr/>
        </p:nvSpPr>
        <p:spPr>
          <a:xfrm>
            <a:off x="5022875" y="3429000"/>
            <a:ext cx="263500" cy="27622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3855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67">
      <a:majorFont>
        <a:latin typeface="The Serif Hand Black"/>
        <a:ea typeface=""/>
        <a:cs typeface=""/>
      </a:majorFont>
      <a:minorFont>
        <a:latin typeface="The Hand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12082816_win32_SL" id="{FE7611FB-A6CD-4CF4-BA7C-2958513206AF}" vid="{35458783-95A5-420E-9B4B-FB26966D93A1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6353A8DD-EA6E-42C1-B0D0-DABFF6194A9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93E7BF51-23D7-454E-84D0-7BE540BBF3C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5855B4-F56B-4C3C-B8BD-5A61E66F3DB0}">
  <ds:schemaRefs>
    <ds:schemaRef ds:uri="http://purl.org/dc/terms/"/>
    <ds:schemaRef ds:uri="71af3243-3dd4-4a8d-8c0d-dd76da1f02a5"/>
    <ds:schemaRef ds:uri="http://purl.org/dc/dcmitype/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16c05727-aa75-4e4a-9b5f-8a80a1165891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Calendario delle citazioni mensili</Template>
  <TotalTime>148</TotalTime>
  <Words>527</Words>
  <Application>Microsoft Office PowerPoint</Application>
  <PresentationFormat>Широкоэкранный</PresentationFormat>
  <Paragraphs>250</Paragraphs>
  <Slides>6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3" baseType="lpstr">
      <vt:lpstr>Aptos</vt:lpstr>
      <vt:lpstr>Arial</vt:lpstr>
      <vt:lpstr>Calibri</vt:lpstr>
      <vt:lpstr>Monotype Corsiva</vt:lpstr>
      <vt:lpstr>The Hand Black</vt:lpstr>
      <vt:lpstr>The Serif Hand Black</vt:lpstr>
      <vt:lpstr>Tema di Office</vt:lpstr>
      <vt:lpstr>«Далевские дни в НГЛУ»</vt:lpstr>
      <vt:lpstr>Октябрь 2026</vt:lpstr>
      <vt:lpstr>Ноябрь 2026</vt:lpstr>
      <vt:lpstr>Декабрь 2026</vt:lpstr>
      <vt:lpstr>Январь 2027</vt:lpstr>
      <vt:lpstr>Февраль 2027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«Далевские дни в НГЛУ»</dc:title>
  <dc:creator>Marta Valeri</dc:creator>
  <cp:lastModifiedBy>Чабовская Светлана Павловна</cp:lastModifiedBy>
  <cp:revision>2</cp:revision>
  <dcterms:created xsi:type="dcterms:W3CDTF">2026-10-16T12:02:46Z</dcterms:created>
  <dcterms:modified xsi:type="dcterms:W3CDTF">2026-10-19T12:24:29Z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